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6"/>
  </p:notesMasterIdLst>
  <p:handoutMasterIdLst>
    <p:handoutMasterId r:id="rId47"/>
  </p:handoutMasterIdLst>
  <p:sldIdLst>
    <p:sldId id="256" r:id="rId2"/>
    <p:sldId id="275" r:id="rId3"/>
    <p:sldId id="338" r:id="rId4"/>
    <p:sldId id="340" r:id="rId5"/>
    <p:sldId id="339" r:id="rId6"/>
    <p:sldId id="341" r:id="rId7"/>
    <p:sldId id="348" r:id="rId8"/>
    <p:sldId id="354" r:id="rId9"/>
    <p:sldId id="343" r:id="rId10"/>
    <p:sldId id="347" r:id="rId11"/>
    <p:sldId id="344" r:id="rId12"/>
    <p:sldId id="268" r:id="rId13"/>
    <p:sldId id="269" r:id="rId14"/>
    <p:sldId id="270" r:id="rId15"/>
    <p:sldId id="272" r:id="rId16"/>
    <p:sldId id="273" r:id="rId17"/>
    <p:sldId id="274" r:id="rId18"/>
    <p:sldId id="279" r:id="rId19"/>
    <p:sldId id="285" r:id="rId20"/>
    <p:sldId id="290" r:id="rId21"/>
    <p:sldId id="293" r:id="rId22"/>
    <p:sldId id="291" r:id="rId23"/>
    <p:sldId id="359" r:id="rId24"/>
    <p:sldId id="289" r:id="rId25"/>
    <p:sldId id="283" r:id="rId26"/>
    <p:sldId id="297" r:id="rId27"/>
    <p:sldId id="299" r:id="rId28"/>
    <p:sldId id="300" r:id="rId29"/>
    <p:sldId id="286" r:id="rId30"/>
    <p:sldId id="311" r:id="rId31"/>
    <p:sldId id="318" r:id="rId32"/>
    <p:sldId id="317" r:id="rId33"/>
    <p:sldId id="319" r:id="rId34"/>
    <p:sldId id="366" r:id="rId35"/>
    <p:sldId id="367" r:id="rId36"/>
    <p:sldId id="369" r:id="rId37"/>
    <p:sldId id="368" r:id="rId38"/>
    <p:sldId id="321" r:id="rId39"/>
    <p:sldId id="322" r:id="rId40"/>
    <p:sldId id="324" r:id="rId41"/>
    <p:sldId id="329" r:id="rId42"/>
    <p:sldId id="328" r:id="rId43"/>
    <p:sldId id="357" r:id="rId44"/>
    <p:sldId id="358" r:id="rId45"/>
  </p:sldIdLst>
  <p:sldSz cx="9144000" cy="6858000" type="screen4x3"/>
  <p:notesSz cx="6858000" cy="9144000"/>
  <p:defaultTextStyle>
    <a:defPPr>
      <a:defRPr kern="0"/>
    </a:defPPr>
  </p:defaultTextStyle>
  <p:extLst>
    <p:ext uri="{521415D9-36F7-43E2-AB2F-B90AF26B5E84}">
      <p14:sectionLst xmlns:p14="http://schemas.microsoft.com/office/powerpoint/2010/main">
        <p14:section name="Varsayılan Bölüm" id="{53C5D7EB-DDE9-4EDE-B732-11F885063840}">
          <p14:sldIdLst>
            <p14:sldId id="256"/>
            <p14:sldId id="275"/>
            <p14:sldId id="338"/>
            <p14:sldId id="340"/>
            <p14:sldId id="339"/>
            <p14:sldId id="341"/>
            <p14:sldId id="348"/>
            <p14:sldId id="354"/>
            <p14:sldId id="343"/>
            <p14:sldId id="347"/>
            <p14:sldId id="344"/>
            <p14:sldId id="268"/>
            <p14:sldId id="269"/>
            <p14:sldId id="270"/>
            <p14:sldId id="272"/>
            <p14:sldId id="273"/>
            <p14:sldId id="274"/>
            <p14:sldId id="279"/>
            <p14:sldId id="285"/>
            <p14:sldId id="290"/>
            <p14:sldId id="293"/>
            <p14:sldId id="291"/>
            <p14:sldId id="359"/>
            <p14:sldId id="289"/>
            <p14:sldId id="283"/>
            <p14:sldId id="297"/>
            <p14:sldId id="299"/>
            <p14:sldId id="300"/>
            <p14:sldId id="286"/>
            <p14:sldId id="311"/>
            <p14:sldId id="318"/>
            <p14:sldId id="317"/>
            <p14:sldId id="319"/>
            <p14:sldId id="366"/>
            <p14:sldId id="367"/>
            <p14:sldId id="369"/>
            <p14:sldId id="368"/>
            <p14:sldId id="321"/>
            <p14:sldId id="322"/>
            <p14:sldId id="324"/>
            <p14:sldId id="329"/>
            <p14:sldId id="328"/>
            <p14:sldId id="357"/>
            <p14:sldId id="358"/>
          </p14:sldIdLst>
        </p14:section>
      </p14:sectionLst>
    </p:ex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1A1A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Orta Stil 2 - Vurgu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Orta Stil 2 - Vurgu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16D9F66E-5EB9-4882-86FB-DCBF35E3C3E4}" styleName="Orta Stil 4 - Vurgu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D7AC3CCA-C797-4891-BE02-D94E43425B78}" styleName="Orta Stil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08FB837D-C827-4EFA-A057-4D05807E0F7C}" styleName="Tema Uygulanmış Stil 1 - Vurgu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35758FB7-9AC5-4552-8A53-C91805E547FA}" styleName="Tema Uygulanmış Stil 1 - Vurgu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69C7853C-536D-4A76-A0AE-DD22124D55A5}" styleName="Tema Uygulanmış Stil 1 - Vurgu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368" autoAdjust="0"/>
    <p:restoredTop sz="83660" autoAdjust="0"/>
  </p:normalViewPr>
  <p:slideViewPr>
    <p:cSldViewPr snapToGrid="0">
      <p:cViewPr varScale="1">
        <p:scale>
          <a:sx n="69" d="100"/>
          <a:sy n="69" d="100"/>
        </p:scale>
        <p:origin x="1915" y="62"/>
      </p:cViewPr>
      <p:guideLst>
        <p:guide orient="horz" pos="2160"/>
        <p:guide pos="2880"/>
      </p:guideLst>
    </p:cSldViewPr>
  </p:slideViewPr>
  <p:notesTextViewPr>
    <p:cViewPr>
      <p:scale>
        <a:sx n="1" d="1"/>
        <a:sy n="1" d="1"/>
      </p:scale>
      <p:origin x="0" y="0"/>
    </p:cViewPr>
  </p:notesTextViewPr>
  <p:sorterViewPr>
    <p:cViewPr varScale="1">
      <p:scale>
        <a:sx n="100" d="100"/>
        <a:sy n="100" d="100"/>
      </p:scale>
      <p:origin x="0" y="0"/>
    </p:cViewPr>
  </p:sorterViewPr>
  <p:notesViewPr>
    <p:cSldViewPr snapToGrid="0">
      <p:cViewPr varScale="1">
        <p:scale>
          <a:sx n="62" d="100"/>
          <a:sy n="62" d="100"/>
        </p:scale>
        <p:origin x="3226" y="77"/>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handoutMaster" Target="handoutMasters/handout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st Bilgi Yer Tutucusu 1">
            <a:extLst>
              <a:ext uri="{FF2B5EF4-FFF2-40B4-BE49-F238E27FC236}">
                <a16:creationId xmlns:a16="http://schemas.microsoft.com/office/drawing/2014/main" id="{02AEB1BB-476C-9C7E-A473-DD1BC657AB3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tr-TR"/>
          </a:p>
        </p:txBody>
      </p:sp>
      <p:sp>
        <p:nvSpPr>
          <p:cNvPr id="3" name="Veri Yer Tutucusu 2">
            <a:extLst>
              <a:ext uri="{FF2B5EF4-FFF2-40B4-BE49-F238E27FC236}">
                <a16:creationId xmlns:a16="http://schemas.microsoft.com/office/drawing/2014/main" id="{4284007C-4C2C-055D-51C5-D44C3589ED6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B1D90E8-F0D9-4316-8134-5D286202D5B1}" type="datetimeFigureOut">
              <a:rPr lang="tr-TR" smtClean="0"/>
              <a:t>9.01.2024</a:t>
            </a:fld>
            <a:endParaRPr lang="tr-TR"/>
          </a:p>
        </p:txBody>
      </p:sp>
      <p:sp>
        <p:nvSpPr>
          <p:cNvPr id="4" name="Alt Bilgi Yer Tutucusu 3">
            <a:extLst>
              <a:ext uri="{FF2B5EF4-FFF2-40B4-BE49-F238E27FC236}">
                <a16:creationId xmlns:a16="http://schemas.microsoft.com/office/drawing/2014/main" id="{58842867-1999-37DF-FC06-813A89A3388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tr-TR"/>
          </a:p>
        </p:txBody>
      </p:sp>
      <p:sp>
        <p:nvSpPr>
          <p:cNvPr id="5" name="Slayt Numarası Yer Tutucusu 4">
            <a:extLst>
              <a:ext uri="{FF2B5EF4-FFF2-40B4-BE49-F238E27FC236}">
                <a16:creationId xmlns:a16="http://schemas.microsoft.com/office/drawing/2014/main" id="{51E88D76-5A0B-5F9C-9D59-F47B4FFA7F8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15E6CE1-4ADC-4DC5-8876-B35BE853A698}" type="slidenum">
              <a:rPr lang="tr-TR" smtClean="0"/>
              <a:t>‹#›</a:t>
            </a:fld>
            <a:endParaRPr lang="tr-TR"/>
          </a:p>
        </p:txBody>
      </p:sp>
    </p:spTree>
    <p:extLst>
      <p:ext uri="{BB962C8B-B14F-4D97-AF65-F5344CB8AC3E}">
        <p14:creationId xmlns:p14="http://schemas.microsoft.com/office/powerpoint/2010/main" val="139552296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D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F675EC4-E6F8-4711-AB70-A482A78B3EC3}" type="datetimeFigureOut">
              <a:rPr lang="en-DE" smtClean="0"/>
              <a:t>09/01/2024</a:t>
            </a:fld>
            <a:endParaRPr lang="en-DE"/>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D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D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6F72E6A-507F-4641-9E98-00D778037C14}" type="slidenum">
              <a:rPr lang="en-DE" smtClean="0"/>
              <a:t>‹#›</a:t>
            </a:fld>
            <a:endParaRPr lang="en-DE"/>
          </a:p>
        </p:txBody>
      </p:sp>
    </p:spTree>
    <p:extLst>
      <p:ext uri="{BB962C8B-B14F-4D97-AF65-F5344CB8AC3E}">
        <p14:creationId xmlns:p14="http://schemas.microsoft.com/office/powerpoint/2010/main" val="470932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E6F72E6A-507F-4641-9E98-00D778037C14}" type="slidenum">
              <a:rPr lang="en-DE" smtClean="0"/>
              <a:t>1</a:t>
            </a:fld>
            <a:endParaRPr lang="en-DE"/>
          </a:p>
        </p:txBody>
      </p:sp>
    </p:spTree>
    <p:extLst>
      <p:ext uri="{BB962C8B-B14F-4D97-AF65-F5344CB8AC3E}">
        <p14:creationId xmlns:p14="http://schemas.microsoft.com/office/powerpoint/2010/main" val="5240948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E6F72E6A-507F-4641-9E98-00D778037C14}" type="slidenum">
              <a:rPr lang="en-DE" smtClean="0"/>
              <a:t>10</a:t>
            </a:fld>
            <a:endParaRPr lang="en-DE"/>
          </a:p>
        </p:txBody>
      </p:sp>
    </p:spTree>
    <p:extLst>
      <p:ext uri="{BB962C8B-B14F-4D97-AF65-F5344CB8AC3E}">
        <p14:creationId xmlns:p14="http://schemas.microsoft.com/office/powerpoint/2010/main" val="16668559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BDC1C6"/>
              </a:solidFill>
              <a:effectLst/>
              <a:latin typeface="arial" panose="020B0604020202020204" pitchFamily="34" charset="0"/>
            </a:endParaRPr>
          </a:p>
        </p:txBody>
      </p:sp>
      <p:sp>
        <p:nvSpPr>
          <p:cNvPr id="4" name="Slayt Numarası Yer Tutucusu 3"/>
          <p:cNvSpPr>
            <a:spLocks noGrp="1"/>
          </p:cNvSpPr>
          <p:nvPr>
            <p:ph type="sldNum" sz="quarter" idx="5"/>
          </p:nvPr>
        </p:nvSpPr>
        <p:spPr/>
        <p:txBody>
          <a:bodyPr/>
          <a:lstStyle/>
          <a:p>
            <a:fld id="{E6F72E6A-507F-4641-9E98-00D778037C14}" type="slidenum">
              <a:rPr lang="en-DE" smtClean="0"/>
              <a:t>12</a:t>
            </a:fld>
            <a:endParaRPr lang="en-DE"/>
          </a:p>
        </p:txBody>
      </p:sp>
    </p:spTree>
    <p:extLst>
      <p:ext uri="{BB962C8B-B14F-4D97-AF65-F5344CB8AC3E}">
        <p14:creationId xmlns:p14="http://schemas.microsoft.com/office/powerpoint/2010/main" val="39513410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E6F72E6A-507F-4641-9E98-00D778037C14}" type="slidenum">
              <a:rPr lang="en-DE" smtClean="0"/>
              <a:t>13</a:t>
            </a:fld>
            <a:endParaRPr lang="en-DE"/>
          </a:p>
        </p:txBody>
      </p:sp>
    </p:spTree>
    <p:extLst>
      <p:ext uri="{BB962C8B-B14F-4D97-AF65-F5344CB8AC3E}">
        <p14:creationId xmlns:p14="http://schemas.microsoft.com/office/powerpoint/2010/main" val="10123025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E6F72E6A-507F-4641-9E98-00D778037C14}" type="slidenum">
              <a:rPr lang="en-DE" smtClean="0"/>
              <a:t>14</a:t>
            </a:fld>
            <a:endParaRPr lang="en-DE"/>
          </a:p>
        </p:txBody>
      </p:sp>
    </p:spTree>
    <p:extLst>
      <p:ext uri="{BB962C8B-B14F-4D97-AF65-F5344CB8AC3E}">
        <p14:creationId xmlns:p14="http://schemas.microsoft.com/office/powerpoint/2010/main" val="36209724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tr-TR" dirty="0"/>
          </a:p>
        </p:txBody>
      </p:sp>
      <p:sp>
        <p:nvSpPr>
          <p:cNvPr id="4" name="Slayt Numarası Yer Tutucusu 3"/>
          <p:cNvSpPr>
            <a:spLocks noGrp="1"/>
          </p:cNvSpPr>
          <p:nvPr>
            <p:ph type="sldNum" sz="quarter" idx="5"/>
          </p:nvPr>
        </p:nvSpPr>
        <p:spPr/>
        <p:txBody>
          <a:bodyPr/>
          <a:lstStyle/>
          <a:p>
            <a:fld id="{E6F72E6A-507F-4641-9E98-00D778037C14}" type="slidenum">
              <a:rPr lang="en-DE" smtClean="0"/>
              <a:t>15</a:t>
            </a:fld>
            <a:endParaRPr lang="en-DE"/>
          </a:p>
        </p:txBody>
      </p:sp>
    </p:spTree>
    <p:extLst>
      <p:ext uri="{BB962C8B-B14F-4D97-AF65-F5344CB8AC3E}">
        <p14:creationId xmlns:p14="http://schemas.microsoft.com/office/powerpoint/2010/main" val="20459992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E6F72E6A-507F-4641-9E98-00D778037C14}" type="slidenum">
              <a:rPr lang="en-DE" smtClean="0"/>
              <a:t>16</a:t>
            </a:fld>
            <a:endParaRPr lang="en-DE"/>
          </a:p>
        </p:txBody>
      </p:sp>
    </p:spTree>
    <p:extLst>
      <p:ext uri="{BB962C8B-B14F-4D97-AF65-F5344CB8AC3E}">
        <p14:creationId xmlns:p14="http://schemas.microsoft.com/office/powerpoint/2010/main" val="24859674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E6F72E6A-507F-4641-9E98-00D778037C14}" type="slidenum">
              <a:rPr lang="en-DE" smtClean="0"/>
              <a:t>17</a:t>
            </a:fld>
            <a:endParaRPr lang="en-DE"/>
          </a:p>
        </p:txBody>
      </p:sp>
    </p:spTree>
    <p:extLst>
      <p:ext uri="{BB962C8B-B14F-4D97-AF65-F5344CB8AC3E}">
        <p14:creationId xmlns:p14="http://schemas.microsoft.com/office/powerpoint/2010/main" val="25914455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tr-TR" dirty="0"/>
          </a:p>
        </p:txBody>
      </p:sp>
      <p:sp>
        <p:nvSpPr>
          <p:cNvPr id="4" name="Slayt Numarası Yer Tutucusu 3"/>
          <p:cNvSpPr>
            <a:spLocks noGrp="1"/>
          </p:cNvSpPr>
          <p:nvPr>
            <p:ph type="sldNum" sz="quarter" idx="5"/>
          </p:nvPr>
        </p:nvSpPr>
        <p:spPr/>
        <p:txBody>
          <a:bodyPr/>
          <a:lstStyle/>
          <a:p>
            <a:fld id="{E6F72E6A-507F-4641-9E98-00D778037C14}" type="slidenum">
              <a:rPr lang="en-DE" smtClean="0"/>
              <a:t>18</a:t>
            </a:fld>
            <a:endParaRPr lang="en-DE"/>
          </a:p>
        </p:txBody>
      </p:sp>
    </p:spTree>
    <p:extLst>
      <p:ext uri="{BB962C8B-B14F-4D97-AF65-F5344CB8AC3E}">
        <p14:creationId xmlns:p14="http://schemas.microsoft.com/office/powerpoint/2010/main" val="26285310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en-GB" dirty="0"/>
              <a:t>I tried to compare GS and</a:t>
            </a:r>
            <a:r>
              <a:rPr lang="tr-TR" dirty="0"/>
              <a:t> RS</a:t>
            </a:r>
          </a:p>
          <a:p>
            <a:r>
              <a:rPr lang="en-GB" dirty="0"/>
              <a:t>All hyperparameters have discrete values.</a:t>
            </a:r>
            <a:endParaRPr lang="tr-TR" dirty="0"/>
          </a:p>
          <a:p>
            <a:r>
              <a:rPr lang="en-GB" dirty="0"/>
              <a:t> So there is no continues hyperparameters or categorical hyperparameters. </a:t>
            </a:r>
            <a:endParaRPr lang="tr-TR" dirty="0"/>
          </a:p>
          <a:p>
            <a:r>
              <a:rPr lang="en-GB" dirty="0"/>
              <a:t>Theoretically, if the search space is large enough, RS </a:t>
            </a:r>
            <a:r>
              <a:rPr lang="tr-TR" dirty="0"/>
              <a:t>can </a:t>
            </a:r>
            <a:r>
              <a:rPr lang="en-GB" dirty="0"/>
              <a:t>find the combination that gives optimal performance, or close to </a:t>
            </a:r>
            <a:r>
              <a:rPr lang="tr-TR" dirty="0"/>
              <a:t>optimal</a:t>
            </a:r>
            <a:r>
              <a:rPr lang="en-GB" dirty="0"/>
              <a:t> performance.</a:t>
            </a:r>
            <a:endParaRPr lang="tr-TR" dirty="0"/>
          </a:p>
          <a:p>
            <a:endParaRPr lang="tr-TR" dirty="0"/>
          </a:p>
          <a:p>
            <a:r>
              <a:rPr lang="en-GB" b="0" i="0" dirty="0">
                <a:solidFill>
                  <a:srgbClr val="E2EEFF"/>
                </a:solidFill>
                <a:effectLst/>
                <a:latin typeface="Google Sans"/>
              </a:rPr>
              <a:t>Modified National Institute of Standards and Technology database</a:t>
            </a:r>
            <a:endParaRPr lang="tr-TR" b="0" i="0" dirty="0">
              <a:solidFill>
                <a:srgbClr val="E2EEFF"/>
              </a:solidFill>
              <a:effectLst/>
              <a:latin typeface="Google Sans"/>
            </a:endParaRPr>
          </a:p>
          <a:p>
            <a:r>
              <a:rPr lang="en-GB" dirty="0"/>
              <a:t>RS can test the number of combinations we </a:t>
            </a:r>
            <a:r>
              <a:rPr lang="tr-TR" dirty="0" err="1"/>
              <a:t>determine</a:t>
            </a:r>
            <a:r>
              <a:rPr lang="en-GB" dirty="0"/>
              <a:t>.</a:t>
            </a:r>
            <a:endParaRPr lang="tr-TR" dirty="0"/>
          </a:p>
          <a:p>
            <a:r>
              <a:rPr lang="en-GB" dirty="0"/>
              <a:t>RS will consume less time and resources than </a:t>
            </a:r>
            <a:r>
              <a:rPr lang="en-GB" dirty="0" err="1"/>
              <a:t>Gs</a:t>
            </a:r>
            <a:r>
              <a:rPr lang="en-GB" dirty="0"/>
              <a:t>. But can he find the combination that gives optimum performance?</a:t>
            </a:r>
            <a:endParaRPr lang="tr-TR" dirty="0"/>
          </a:p>
        </p:txBody>
      </p:sp>
      <p:sp>
        <p:nvSpPr>
          <p:cNvPr id="4" name="Slayt Numarası Yer Tutucusu 3"/>
          <p:cNvSpPr>
            <a:spLocks noGrp="1"/>
          </p:cNvSpPr>
          <p:nvPr>
            <p:ph type="sldNum" sz="quarter" idx="5"/>
          </p:nvPr>
        </p:nvSpPr>
        <p:spPr/>
        <p:txBody>
          <a:bodyPr/>
          <a:lstStyle/>
          <a:p>
            <a:fld id="{E6F72E6A-507F-4641-9E98-00D778037C14}" type="slidenum">
              <a:rPr lang="en-DE" smtClean="0"/>
              <a:t>19</a:t>
            </a:fld>
            <a:endParaRPr lang="en-DE"/>
          </a:p>
        </p:txBody>
      </p:sp>
    </p:spTree>
    <p:extLst>
      <p:ext uri="{BB962C8B-B14F-4D97-AF65-F5344CB8AC3E}">
        <p14:creationId xmlns:p14="http://schemas.microsoft.com/office/powerpoint/2010/main" val="15177965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en-GB" dirty="0"/>
              <a:t>Accuracy and loss function table</a:t>
            </a:r>
            <a:r>
              <a:rPr lang="tr-TR" dirty="0"/>
              <a:t>    -&gt; </a:t>
            </a:r>
            <a:r>
              <a:rPr lang="en-GB" dirty="0"/>
              <a:t>The best result is 0.98</a:t>
            </a:r>
            <a:r>
              <a:rPr lang="tr-TR" dirty="0"/>
              <a:t>5 </a:t>
            </a:r>
            <a:r>
              <a:rPr lang="tr-TR" dirty="0" err="1"/>
              <a:t>accurancy</a:t>
            </a:r>
            <a:endParaRPr lang="tr-TR" dirty="0"/>
          </a:p>
          <a:p>
            <a:endParaRPr lang="tr-TR" dirty="0"/>
          </a:p>
          <a:p>
            <a:r>
              <a:rPr lang="en-GB" dirty="0" err="1"/>
              <a:t>Gs</a:t>
            </a:r>
            <a:r>
              <a:rPr lang="en-GB" dirty="0"/>
              <a:t> tried 14 combinations that gave accuracies below 0.98.</a:t>
            </a:r>
            <a:endParaRPr lang="tr-TR" dirty="0"/>
          </a:p>
          <a:p>
            <a:pPr marL="0" marR="0" lvl="0" indent="0" algn="l" defTabSz="914400" rtl="0" eaLnBrk="1" fontAlgn="auto" latinLnBrk="0" hangingPunct="1">
              <a:lnSpc>
                <a:spcPct val="100000"/>
              </a:lnSpc>
              <a:spcBef>
                <a:spcPts val="0"/>
              </a:spcBef>
              <a:spcAft>
                <a:spcPts val="0"/>
              </a:spcAft>
              <a:buClrTx/>
              <a:buSzTx/>
              <a:buFontTx/>
              <a:buNone/>
              <a:tabLst/>
              <a:defRPr/>
            </a:pPr>
            <a:r>
              <a:rPr lang="tr-TR" dirty="0" err="1"/>
              <a:t>Rs</a:t>
            </a:r>
            <a:r>
              <a:rPr lang="tr-TR" dirty="0"/>
              <a:t> </a:t>
            </a:r>
            <a:r>
              <a:rPr lang="tr-TR" dirty="0" err="1"/>
              <a:t>only</a:t>
            </a:r>
            <a:r>
              <a:rPr lang="en-GB" dirty="0"/>
              <a:t> tried </a:t>
            </a:r>
            <a:r>
              <a:rPr lang="tr-TR" dirty="0"/>
              <a:t>5</a:t>
            </a:r>
            <a:r>
              <a:rPr lang="en-GB" dirty="0"/>
              <a:t> combinations that gave accuracies below 0.98.</a:t>
            </a:r>
            <a:endParaRPr lang="tr-TR" dirty="0"/>
          </a:p>
          <a:p>
            <a:endParaRPr lang="tr-TR"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 RS tries fewer combinations in underperforming areas compared to the GS.</a:t>
            </a:r>
            <a:endParaRPr lang="tr-TR" dirty="0"/>
          </a:p>
          <a:p>
            <a:endParaRPr lang="tr-TR" dirty="0"/>
          </a:p>
        </p:txBody>
      </p:sp>
      <p:sp>
        <p:nvSpPr>
          <p:cNvPr id="4" name="Slayt Numarası Yer Tutucusu 3"/>
          <p:cNvSpPr>
            <a:spLocks noGrp="1"/>
          </p:cNvSpPr>
          <p:nvPr>
            <p:ph type="sldNum" sz="quarter" idx="5"/>
          </p:nvPr>
        </p:nvSpPr>
        <p:spPr/>
        <p:txBody>
          <a:bodyPr/>
          <a:lstStyle/>
          <a:p>
            <a:fld id="{E6F72E6A-507F-4641-9E98-00D778037C14}" type="slidenum">
              <a:rPr lang="en-DE" smtClean="0"/>
              <a:t>21</a:t>
            </a:fld>
            <a:endParaRPr lang="en-DE"/>
          </a:p>
        </p:txBody>
      </p:sp>
    </p:spTree>
    <p:extLst>
      <p:ext uri="{BB962C8B-B14F-4D97-AF65-F5344CB8AC3E}">
        <p14:creationId xmlns:p14="http://schemas.microsoft.com/office/powerpoint/2010/main" val="31201454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E6F72E6A-507F-4641-9E98-00D778037C14}" type="slidenum">
              <a:rPr lang="en-DE" smtClean="0"/>
              <a:t>2</a:t>
            </a:fld>
            <a:endParaRPr lang="en-DE"/>
          </a:p>
        </p:txBody>
      </p:sp>
    </p:spTree>
    <p:extLst>
      <p:ext uri="{BB962C8B-B14F-4D97-AF65-F5344CB8AC3E}">
        <p14:creationId xmlns:p14="http://schemas.microsoft.com/office/powerpoint/2010/main" val="55797327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err="1"/>
              <a:t>With</a:t>
            </a:r>
            <a:r>
              <a:rPr lang="en-GB" dirty="0"/>
              <a:t> grid search, the process took 35 minutes.</a:t>
            </a:r>
            <a:endParaRPr lang="tr-TR" dirty="0"/>
          </a:p>
          <a:p>
            <a:r>
              <a:rPr lang="tr-TR" dirty="0" err="1"/>
              <a:t>With</a:t>
            </a:r>
            <a:r>
              <a:rPr lang="tr-TR" dirty="0"/>
              <a:t> </a:t>
            </a:r>
            <a:r>
              <a:rPr lang="en-GB" dirty="0"/>
              <a:t>Random search, process took 15 minutes.</a:t>
            </a:r>
            <a:endParaRPr lang="tr-TR" dirty="0"/>
          </a:p>
          <a:p>
            <a:r>
              <a:rPr lang="en-GB" dirty="0"/>
              <a:t>And both</a:t>
            </a:r>
            <a:r>
              <a:rPr lang="tr-TR" dirty="0"/>
              <a:t> of </a:t>
            </a:r>
            <a:r>
              <a:rPr lang="tr-TR" dirty="0" err="1"/>
              <a:t>them</a:t>
            </a:r>
            <a:r>
              <a:rPr lang="en-GB" dirty="0"/>
              <a:t> found combinations with almost the same performance</a:t>
            </a:r>
            <a:r>
              <a:rPr lang="tr-TR" dirty="0"/>
              <a:t>.</a:t>
            </a:r>
          </a:p>
        </p:txBody>
      </p:sp>
      <p:sp>
        <p:nvSpPr>
          <p:cNvPr id="4" name="Slayt Numarası Yer Tutucusu 3"/>
          <p:cNvSpPr>
            <a:spLocks noGrp="1"/>
          </p:cNvSpPr>
          <p:nvPr>
            <p:ph type="sldNum" sz="quarter" idx="5"/>
          </p:nvPr>
        </p:nvSpPr>
        <p:spPr/>
        <p:txBody>
          <a:bodyPr/>
          <a:lstStyle/>
          <a:p>
            <a:fld id="{E6F72E6A-507F-4641-9E98-00D778037C14}" type="slidenum">
              <a:rPr lang="en-DE" smtClean="0"/>
              <a:t>22</a:t>
            </a:fld>
            <a:endParaRPr lang="en-DE"/>
          </a:p>
        </p:txBody>
      </p:sp>
    </p:spTree>
    <p:extLst>
      <p:ext uri="{BB962C8B-B14F-4D97-AF65-F5344CB8AC3E}">
        <p14:creationId xmlns:p14="http://schemas.microsoft.com/office/powerpoint/2010/main" val="132906116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E6F72E6A-507F-4641-9E98-00D778037C14}" type="slidenum">
              <a:rPr lang="en-DE" smtClean="0"/>
              <a:t>23</a:t>
            </a:fld>
            <a:endParaRPr lang="en-DE"/>
          </a:p>
        </p:txBody>
      </p:sp>
    </p:spTree>
    <p:extLst>
      <p:ext uri="{BB962C8B-B14F-4D97-AF65-F5344CB8AC3E}">
        <p14:creationId xmlns:p14="http://schemas.microsoft.com/office/powerpoint/2010/main" val="1307926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E6F72E6A-507F-4641-9E98-00D778037C14}" type="slidenum">
              <a:rPr lang="en-DE" smtClean="0"/>
              <a:t>24</a:t>
            </a:fld>
            <a:endParaRPr lang="en-DE"/>
          </a:p>
        </p:txBody>
      </p:sp>
    </p:spTree>
    <p:extLst>
      <p:ext uri="{BB962C8B-B14F-4D97-AF65-F5344CB8AC3E}">
        <p14:creationId xmlns:p14="http://schemas.microsoft.com/office/powerpoint/2010/main" val="65615145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GB" dirty="0"/>
          </a:p>
        </p:txBody>
      </p:sp>
      <p:sp>
        <p:nvSpPr>
          <p:cNvPr id="4" name="Slayt Numarası Yer Tutucusu 3"/>
          <p:cNvSpPr>
            <a:spLocks noGrp="1"/>
          </p:cNvSpPr>
          <p:nvPr>
            <p:ph type="sldNum" sz="quarter" idx="5"/>
          </p:nvPr>
        </p:nvSpPr>
        <p:spPr/>
        <p:txBody>
          <a:bodyPr/>
          <a:lstStyle/>
          <a:p>
            <a:fld id="{E6F72E6A-507F-4641-9E98-00D778037C14}" type="slidenum">
              <a:rPr lang="en-DE" smtClean="0"/>
              <a:t>25</a:t>
            </a:fld>
            <a:endParaRPr lang="en-DE"/>
          </a:p>
        </p:txBody>
      </p:sp>
    </p:spTree>
    <p:extLst>
      <p:ext uri="{BB962C8B-B14F-4D97-AF65-F5344CB8AC3E}">
        <p14:creationId xmlns:p14="http://schemas.microsoft.com/office/powerpoint/2010/main" val="309373592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E6F72E6A-507F-4641-9E98-00D778037C14}" type="slidenum">
              <a:rPr lang="en-DE" smtClean="0"/>
              <a:t>26</a:t>
            </a:fld>
            <a:endParaRPr lang="en-DE"/>
          </a:p>
        </p:txBody>
      </p:sp>
    </p:spTree>
    <p:extLst>
      <p:ext uri="{BB962C8B-B14F-4D97-AF65-F5344CB8AC3E}">
        <p14:creationId xmlns:p14="http://schemas.microsoft.com/office/powerpoint/2010/main" val="356776057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E6F72E6A-507F-4641-9E98-00D778037C14}" type="slidenum">
              <a:rPr lang="en-DE" smtClean="0"/>
              <a:t>27</a:t>
            </a:fld>
            <a:endParaRPr lang="en-DE"/>
          </a:p>
        </p:txBody>
      </p:sp>
    </p:spTree>
    <p:extLst>
      <p:ext uri="{BB962C8B-B14F-4D97-AF65-F5344CB8AC3E}">
        <p14:creationId xmlns:p14="http://schemas.microsoft.com/office/powerpoint/2010/main" val="26192387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pPr algn="l"/>
            <a:endParaRPr lang="tr-TR" dirty="0"/>
          </a:p>
        </p:txBody>
      </p:sp>
      <p:sp>
        <p:nvSpPr>
          <p:cNvPr id="4" name="Slayt Numarası Yer Tutucusu 3"/>
          <p:cNvSpPr>
            <a:spLocks noGrp="1"/>
          </p:cNvSpPr>
          <p:nvPr>
            <p:ph type="sldNum" sz="quarter" idx="5"/>
          </p:nvPr>
        </p:nvSpPr>
        <p:spPr/>
        <p:txBody>
          <a:bodyPr/>
          <a:lstStyle/>
          <a:p>
            <a:fld id="{E6F72E6A-507F-4641-9E98-00D778037C14}" type="slidenum">
              <a:rPr lang="en-DE" smtClean="0"/>
              <a:t>28</a:t>
            </a:fld>
            <a:endParaRPr lang="en-DE"/>
          </a:p>
        </p:txBody>
      </p:sp>
    </p:spTree>
    <p:extLst>
      <p:ext uri="{BB962C8B-B14F-4D97-AF65-F5344CB8AC3E}">
        <p14:creationId xmlns:p14="http://schemas.microsoft.com/office/powerpoint/2010/main" val="149770053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sz="1200" dirty="0" err="1">
                <a:latin typeface="+mn-lt"/>
              </a:rPr>
              <a:t>It</a:t>
            </a:r>
            <a:r>
              <a:rPr lang="tr-TR" sz="1200" dirty="0">
                <a:latin typeface="+mn-lt"/>
              </a:rPr>
              <a:t> </a:t>
            </a:r>
            <a:r>
              <a:rPr lang="en-GB" sz="1200" dirty="0">
                <a:latin typeface="+mn-lt"/>
              </a:rPr>
              <a:t>can detect the optimal hyperparameter combinations by </a:t>
            </a:r>
            <a:r>
              <a:rPr lang="en-GB" sz="1200" dirty="0" err="1">
                <a:latin typeface="+mn-lt"/>
              </a:rPr>
              <a:t>analyzing</a:t>
            </a:r>
            <a:r>
              <a:rPr lang="en-GB" sz="1200" dirty="0">
                <a:latin typeface="+mn-lt"/>
              </a:rPr>
              <a:t> the previously-tested values</a:t>
            </a:r>
            <a:r>
              <a:rPr lang="tr-TR" sz="1200" dirty="0">
                <a:latin typeface="+mn-lt"/>
              </a:rPr>
              <a:t>.</a:t>
            </a:r>
          </a:p>
          <a:p>
            <a:r>
              <a:rPr lang="tr-TR" sz="1200" dirty="0">
                <a:latin typeface="+mn-lt"/>
              </a:rPr>
              <a:t>R</a:t>
            </a:r>
            <a:r>
              <a:rPr lang="en-GB" sz="1200" dirty="0" err="1">
                <a:latin typeface="+mn-lt"/>
              </a:rPr>
              <a:t>unning</a:t>
            </a:r>
            <a:r>
              <a:rPr lang="en-GB" sz="1200" dirty="0">
                <a:latin typeface="+mn-lt"/>
              </a:rPr>
              <a:t> a surrogate model is often much cheaper than running the entire objective function</a:t>
            </a:r>
            <a:r>
              <a:rPr lang="tr-TR" sz="1200" dirty="0">
                <a:latin typeface="+mn-lt"/>
              </a:rPr>
              <a:t>.</a:t>
            </a:r>
          </a:p>
          <a:p>
            <a:endParaRPr lang="tr-TR" sz="1200" dirty="0">
              <a:latin typeface="+mn-lt"/>
            </a:endParaRPr>
          </a:p>
          <a:p>
            <a:r>
              <a:rPr lang="en-GB" sz="1200" dirty="0">
                <a:latin typeface="+mn-lt"/>
              </a:rPr>
              <a:t>It must wait for the results of the combinations in iteration 1 to start iteration 2.</a:t>
            </a:r>
            <a:endParaRPr lang="tr-TR" sz="1200" dirty="0">
              <a:latin typeface="+mn-lt"/>
            </a:endParaRPr>
          </a:p>
          <a:p>
            <a:endParaRPr lang="tr-TR" sz="1200" dirty="0">
              <a:latin typeface="+mn-lt"/>
            </a:endParaRPr>
          </a:p>
          <a:p>
            <a:r>
              <a:rPr lang="en-GB" sz="1200" dirty="0">
                <a:latin typeface="+mn-lt"/>
              </a:rPr>
              <a:t>We use optimization algorithms that tune the hyperparameters of the model to achieve better performance.</a:t>
            </a:r>
            <a:endParaRPr lang="tr-TR" sz="1200" dirty="0">
              <a:latin typeface="+mn-lt"/>
            </a:endParaRPr>
          </a:p>
          <a:p>
            <a:r>
              <a:rPr lang="en-GB" sz="1200" dirty="0">
                <a:latin typeface="+mn-lt"/>
              </a:rPr>
              <a:t>To get better performance from optimization algorithms, we need to tune the parameters of optimization algorithms.</a:t>
            </a:r>
            <a:endParaRPr lang="tr-TR" sz="1200" dirty="0">
              <a:latin typeface="+mn-lt"/>
            </a:endParaRPr>
          </a:p>
          <a:p>
            <a:r>
              <a:rPr lang="en-GB" sz="1200" dirty="0">
                <a:latin typeface="+mn-lt"/>
              </a:rPr>
              <a:t>we need to set hyper-hyper parameters.</a:t>
            </a:r>
            <a:endParaRPr lang="tr-TR" sz="1200" dirty="0">
              <a:latin typeface="+mn-lt"/>
            </a:endParaRPr>
          </a:p>
          <a:p>
            <a:endParaRPr lang="tr-TR" sz="1200" dirty="0">
              <a:latin typeface="+mn-lt"/>
            </a:endParaRPr>
          </a:p>
          <a:p>
            <a:r>
              <a:rPr lang="en-GB" sz="1200" dirty="0">
                <a:latin typeface="+mn-lt"/>
              </a:rPr>
              <a:t>We must set the hyper-hyper parameters correctly.</a:t>
            </a:r>
            <a:r>
              <a:rPr lang="tr-TR" sz="1200" dirty="0">
                <a:latin typeface="+mn-lt"/>
              </a:rPr>
              <a:t> </a:t>
            </a:r>
            <a:r>
              <a:rPr lang="en-GB" sz="1200" dirty="0">
                <a:latin typeface="+mn-lt"/>
              </a:rPr>
              <a:t>There is a risk of getting stuck at local </a:t>
            </a:r>
            <a:r>
              <a:rPr lang="en-GB" sz="1200" dirty="0">
                <a:solidFill>
                  <a:schemeClr val="tx1"/>
                </a:solidFill>
                <a:latin typeface="+mj-lt"/>
              </a:rPr>
              <a:t>optimum</a:t>
            </a:r>
            <a:r>
              <a:rPr lang="tr-TR" sz="1200" dirty="0">
                <a:latin typeface="+mn-lt"/>
              </a:rPr>
              <a:t>.</a:t>
            </a:r>
          </a:p>
        </p:txBody>
      </p:sp>
      <p:sp>
        <p:nvSpPr>
          <p:cNvPr id="4" name="Slayt Numarası Yer Tutucusu 3"/>
          <p:cNvSpPr>
            <a:spLocks noGrp="1"/>
          </p:cNvSpPr>
          <p:nvPr>
            <p:ph type="sldNum" sz="quarter" idx="5"/>
          </p:nvPr>
        </p:nvSpPr>
        <p:spPr/>
        <p:txBody>
          <a:bodyPr/>
          <a:lstStyle/>
          <a:p>
            <a:fld id="{E6F72E6A-507F-4641-9E98-00D778037C14}" type="slidenum">
              <a:rPr lang="en-DE" smtClean="0"/>
              <a:t>29</a:t>
            </a:fld>
            <a:endParaRPr lang="en-DE"/>
          </a:p>
        </p:txBody>
      </p:sp>
    </p:spTree>
    <p:extLst>
      <p:ext uri="{BB962C8B-B14F-4D97-AF65-F5344CB8AC3E}">
        <p14:creationId xmlns:p14="http://schemas.microsoft.com/office/powerpoint/2010/main" val="283616220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E6F72E6A-507F-4641-9E98-00D778037C14}" type="slidenum">
              <a:rPr lang="en-DE" smtClean="0"/>
              <a:t>30</a:t>
            </a:fld>
            <a:endParaRPr lang="en-DE"/>
          </a:p>
        </p:txBody>
      </p:sp>
    </p:spTree>
    <p:extLst>
      <p:ext uri="{BB962C8B-B14F-4D97-AF65-F5344CB8AC3E}">
        <p14:creationId xmlns:p14="http://schemas.microsoft.com/office/powerpoint/2010/main" val="405922716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en-GB" dirty="0"/>
          </a:p>
        </p:txBody>
      </p:sp>
      <p:sp>
        <p:nvSpPr>
          <p:cNvPr id="4" name="Slayt Numarası Yer Tutucusu 3"/>
          <p:cNvSpPr>
            <a:spLocks noGrp="1"/>
          </p:cNvSpPr>
          <p:nvPr>
            <p:ph type="sldNum" sz="quarter" idx="5"/>
          </p:nvPr>
        </p:nvSpPr>
        <p:spPr/>
        <p:txBody>
          <a:bodyPr/>
          <a:lstStyle/>
          <a:p>
            <a:fld id="{E6F72E6A-507F-4641-9E98-00D778037C14}" type="slidenum">
              <a:rPr lang="en-DE" smtClean="0"/>
              <a:t>31</a:t>
            </a:fld>
            <a:endParaRPr lang="en-DE"/>
          </a:p>
        </p:txBody>
      </p:sp>
    </p:spTree>
    <p:extLst>
      <p:ext uri="{BB962C8B-B14F-4D97-AF65-F5344CB8AC3E}">
        <p14:creationId xmlns:p14="http://schemas.microsoft.com/office/powerpoint/2010/main" val="26329044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E6F72E6A-507F-4641-9E98-00D778037C14}" type="slidenum">
              <a:rPr lang="en-DE" smtClean="0"/>
              <a:t>3</a:t>
            </a:fld>
            <a:endParaRPr lang="en-DE"/>
          </a:p>
        </p:txBody>
      </p:sp>
    </p:spTree>
    <p:extLst>
      <p:ext uri="{BB962C8B-B14F-4D97-AF65-F5344CB8AC3E}">
        <p14:creationId xmlns:p14="http://schemas.microsoft.com/office/powerpoint/2010/main" val="186716848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E6F72E6A-507F-4641-9E98-00D778037C14}" type="slidenum">
              <a:rPr lang="en-DE" smtClean="0"/>
              <a:t>32</a:t>
            </a:fld>
            <a:endParaRPr lang="en-DE"/>
          </a:p>
        </p:txBody>
      </p:sp>
    </p:spTree>
    <p:extLst>
      <p:ext uri="{BB962C8B-B14F-4D97-AF65-F5344CB8AC3E}">
        <p14:creationId xmlns:p14="http://schemas.microsoft.com/office/powerpoint/2010/main" val="44863308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b="0" dirty="0"/>
          </a:p>
        </p:txBody>
      </p:sp>
      <p:sp>
        <p:nvSpPr>
          <p:cNvPr id="4" name="Slayt Numarası Yer Tutucusu 3"/>
          <p:cNvSpPr>
            <a:spLocks noGrp="1"/>
          </p:cNvSpPr>
          <p:nvPr>
            <p:ph type="sldNum" sz="quarter" idx="5"/>
          </p:nvPr>
        </p:nvSpPr>
        <p:spPr/>
        <p:txBody>
          <a:bodyPr/>
          <a:lstStyle/>
          <a:p>
            <a:fld id="{E6F72E6A-507F-4641-9E98-00D778037C14}" type="slidenum">
              <a:rPr lang="en-DE" smtClean="0"/>
              <a:t>33</a:t>
            </a:fld>
            <a:endParaRPr lang="en-DE"/>
          </a:p>
        </p:txBody>
      </p:sp>
    </p:spTree>
    <p:extLst>
      <p:ext uri="{BB962C8B-B14F-4D97-AF65-F5344CB8AC3E}">
        <p14:creationId xmlns:p14="http://schemas.microsoft.com/office/powerpoint/2010/main" val="227674229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tr-TR" dirty="0"/>
          </a:p>
        </p:txBody>
      </p:sp>
      <p:sp>
        <p:nvSpPr>
          <p:cNvPr id="4" name="Slayt Numarası Yer Tutucusu 3"/>
          <p:cNvSpPr>
            <a:spLocks noGrp="1"/>
          </p:cNvSpPr>
          <p:nvPr>
            <p:ph type="sldNum" sz="quarter" idx="5"/>
          </p:nvPr>
        </p:nvSpPr>
        <p:spPr/>
        <p:txBody>
          <a:bodyPr/>
          <a:lstStyle/>
          <a:p>
            <a:fld id="{E6F72E6A-507F-4641-9E98-00D778037C14}" type="slidenum">
              <a:rPr lang="en-DE" smtClean="0"/>
              <a:t>34</a:t>
            </a:fld>
            <a:endParaRPr lang="en-DE"/>
          </a:p>
        </p:txBody>
      </p:sp>
    </p:spTree>
    <p:extLst>
      <p:ext uri="{BB962C8B-B14F-4D97-AF65-F5344CB8AC3E}">
        <p14:creationId xmlns:p14="http://schemas.microsoft.com/office/powerpoint/2010/main" val="199079223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pPr algn="l"/>
            <a:endParaRPr lang="tr-TR" dirty="0"/>
          </a:p>
        </p:txBody>
      </p:sp>
      <p:sp>
        <p:nvSpPr>
          <p:cNvPr id="4" name="Slayt Numarası Yer Tutucusu 3"/>
          <p:cNvSpPr>
            <a:spLocks noGrp="1"/>
          </p:cNvSpPr>
          <p:nvPr>
            <p:ph type="sldNum" sz="quarter" idx="5"/>
          </p:nvPr>
        </p:nvSpPr>
        <p:spPr/>
        <p:txBody>
          <a:bodyPr/>
          <a:lstStyle/>
          <a:p>
            <a:fld id="{E6F72E6A-507F-4641-9E98-00D778037C14}" type="slidenum">
              <a:rPr lang="en-DE" smtClean="0"/>
              <a:t>35</a:t>
            </a:fld>
            <a:endParaRPr lang="en-DE"/>
          </a:p>
        </p:txBody>
      </p:sp>
    </p:spTree>
    <p:extLst>
      <p:ext uri="{BB962C8B-B14F-4D97-AF65-F5344CB8AC3E}">
        <p14:creationId xmlns:p14="http://schemas.microsoft.com/office/powerpoint/2010/main" val="132526333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tr-TR" dirty="0"/>
          </a:p>
        </p:txBody>
      </p:sp>
      <p:sp>
        <p:nvSpPr>
          <p:cNvPr id="4" name="Slayt Numarası Yer Tutucusu 3"/>
          <p:cNvSpPr>
            <a:spLocks noGrp="1"/>
          </p:cNvSpPr>
          <p:nvPr>
            <p:ph type="sldNum" sz="quarter" idx="5"/>
          </p:nvPr>
        </p:nvSpPr>
        <p:spPr/>
        <p:txBody>
          <a:bodyPr/>
          <a:lstStyle/>
          <a:p>
            <a:fld id="{E6F72E6A-507F-4641-9E98-00D778037C14}" type="slidenum">
              <a:rPr lang="en-DE" smtClean="0"/>
              <a:t>36</a:t>
            </a:fld>
            <a:endParaRPr lang="en-DE"/>
          </a:p>
        </p:txBody>
      </p:sp>
    </p:spTree>
    <p:extLst>
      <p:ext uri="{BB962C8B-B14F-4D97-AF65-F5344CB8AC3E}">
        <p14:creationId xmlns:p14="http://schemas.microsoft.com/office/powerpoint/2010/main" val="230120506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en-GB" dirty="0"/>
              <a:t>These algorithms are inspired by biological theories.</a:t>
            </a:r>
            <a:endParaRPr lang="tr-TR" dirty="0"/>
          </a:p>
        </p:txBody>
      </p:sp>
      <p:sp>
        <p:nvSpPr>
          <p:cNvPr id="4" name="Slayt Numarası Yer Tutucusu 3"/>
          <p:cNvSpPr>
            <a:spLocks noGrp="1"/>
          </p:cNvSpPr>
          <p:nvPr>
            <p:ph type="sldNum" sz="quarter" idx="5"/>
          </p:nvPr>
        </p:nvSpPr>
        <p:spPr/>
        <p:txBody>
          <a:bodyPr/>
          <a:lstStyle/>
          <a:p>
            <a:fld id="{E6F72E6A-507F-4641-9E98-00D778037C14}" type="slidenum">
              <a:rPr lang="en-DE" smtClean="0"/>
              <a:t>37</a:t>
            </a:fld>
            <a:endParaRPr lang="en-DE"/>
          </a:p>
        </p:txBody>
      </p:sp>
    </p:spTree>
    <p:extLst>
      <p:ext uri="{BB962C8B-B14F-4D97-AF65-F5344CB8AC3E}">
        <p14:creationId xmlns:p14="http://schemas.microsoft.com/office/powerpoint/2010/main" val="420470437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en-GB" dirty="0"/>
              <a:t>Since the randomly-initialized parameter values often do not include the optimal parameter values, several operations, including selection, crossover, and mutation operations, must be performed on the well-performing chromosomes to identify the optimums.</a:t>
            </a:r>
            <a:endParaRPr lang="tr-TR" dirty="0"/>
          </a:p>
          <a:p>
            <a:endParaRPr lang="tr-TR" dirty="0"/>
          </a:p>
          <a:p>
            <a:r>
              <a:rPr lang="en-GB" dirty="0"/>
              <a:t>Chromosome selection is implemented by selecting those chromosomes with good fitness function values.</a:t>
            </a:r>
            <a:endParaRPr lang="tr-TR" dirty="0"/>
          </a:p>
          <a:p>
            <a:endParaRPr lang="tr-TR" dirty="0"/>
          </a:p>
          <a:p>
            <a:r>
              <a:rPr lang="en-GB" dirty="0"/>
              <a:t>To keep the population size unchanged, the chromosomes with good fitness function values are passed to the next generation with higher probability, where they generate new chromosomes with the parents’ best characteristics.</a:t>
            </a:r>
            <a:endParaRPr lang="tr-TR" dirty="0"/>
          </a:p>
        </p:txBody>
      </p:sp>
      <p:sp>
        <p:nvSpPr>
          <p:cNvPr id="4" name="Slayt Numarası Yer Tutucusu 3"/>
          <p:cNvSpPr>
            <a:spLocks noGrp="1"/>
          </p:cNvSpPr>
          <p:nvPr>
            <p:ph type="sldNum" sz="quarter" idx="5"/>
          </p:nvPr>
        </p:nvSpPr>
        <p:spPr/>
        <p:txBody>
          <a:bodyPr/>
          <a:lstStyle/>
          <a:p>
            <a:fld id="{E6F72E6A-507F-4641-9E98-00D778037C14}" type="slidenum">
              <a:rPr lang="en-DE" smtClean="0"/>
              <a:t>38</a:t>
            </a:fld>
            <a:endParaRPr lang="en-DE"/>
          </a:p>
        </p:txBody>
      </p:sp>
    </p:spTree>
    <p:extLst>
      <p:ext uri="{BB962C8B-B14F-4D97-AF65-F5344CB8AC3E}">
        <p14:creationId xmlns:p14="http://schemas.microsoft.com/office/powerpoint/2010/main" val="241100610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en-GB" dirty="0"/>
              <a:t>1) It create the initial population. Each individual in the population has randomized hyperparameters</a:t>
            </a:r>
          </a:p>
          <a:p>
            <a:r>
              <a:rPr lang="en-GB" dirty="0"/>
              <a:t>2) Evaluate the each individual in the current generation.</a:t>
            </a:r>
          </a:p>
          <a:p>
            <a:r>
              <a:rPr lang="en-GB" dirty="0"/>
              <a:t>3) Sort each individual according to their results.</a:t>
            </a:r>
          </a:p>
          <a:p>
            <a:r>
              <a:rPr lang="en-GB" dirty="0"/>
              <a:t>4) Choose the n best individuals.</a:t>
            </a:r>
            <a:r>
              <a:rPr lang="tr-TR" dirty="0"/>
              <a:t> (</a:t>
            </a:r>
            <a:r>
              <a:rPr lang="en-GB" dirty="0"/>
              <a:t>Select as many good individuals as the user specifies.</a:t>
            </a:r>
            <a:r>
              <a:rPr lang="tr-TR" dirty="0"/>
              <a:t>)</a:t>
            </a:r>
            <a:endParaRPr lang="en-GB" dirty="0"/>
          </a:p>
          <a:p>
            <a:r>
              <a:rPr lang="en-GB" dirty="0"/>
              <a:t>5) Apply mutation and crossover operations.</a:t>
            </a:r>
          </a:p>
          <a:p>
            <a:r>
              <a:rPr lang="tr-TR" dirty="0"/>
              <a:t>6</a:t>
            </a:r>
            <a:r>
              <a:rPr lang="en-GB" dirty="0"/>
              <a:t>)</a:t>
            </a:r>
            <a:r>
              <a:rPr lang="tr-TR" dirty="0"/>
              <a:t> </a:t>
            </a:r>
            <a:r>
              <a:rPr lang="en-GB" dirty="0"/>
              <a:t>Repeat until the given number of generations or iterations is reached.</a:t>
            </a:r>
            <a:endParaRPr lang="tr-TR" dirty="0"/>
          </a:p>
          <a:p>
            <a:r>
              <a:rPr lang="tr-TR" dirty="0"/>
              <a:t>7) </a:t>
            </a:r>
            <a:r>
              <a:rPr lang="en-GB" dirty="0"/>
              <a:t>Check whether the algorithm meets the convergence criterion.</a:t>
            </a:r>
            <a:r>
              <a:rPr lang="tr-TR" dirty="0"/>
              <a:t> </a:t>
            </a:r>
            <a:r>
              <a:rPr lang="en-GB" b="0" i="0" dirty="0">
                <a:solidFill>
                  <a:srgbClr val="374151"/>
                </a:solidFill>
                <a:effectLst/>
                <a:latin typeface="Söhne"/>
              </a:rPr>
              <a:t>If the algorithm has not converged</a:t>
            </a:r>
            <a:r>
              <a:rPr lang="tr-TR" b="0" i="0" dirty="0">
                <a:solidFill>
                  <a:srgbClr val="374151"/>
                </a:solidFill>
                <a:effectLst/>
                <a:latin typeface="Söhne"/>
              </a:rPr>
              <a:t>, </a:t>
            </a:r>
            <a:r>
              <a:rPr lang="en-GB" b="0" i="0" dirty="0">
                <a:solidFill>
                  <a:srgbClr val="374151"/>
                </a:solidFill>
                <a:effectLst/>
                <a:latin typeface="Söhne"/>
              </a:rPr>
              <a:t>the population</a:t>
            </a:r>
            <a:r>
              <a:rPr lang="tr-TR" b="0" i="0" dirty="0">
                <a:solidFill>
                  <a:srgbClr val="374151"/>
                </a:solidFill>
                <a:effectLst/>
                <a:latin typeface="Söhne"/>
              </a:rPr>
              <a:t> </a:t>
            </a:r>
            <a:r>
              <a:rPr lang="tr-TR" b="0" i="0" dirty="0" err="1">
                <a:solidFill>
                  <a:srgbClr val="374151"/>
                </a:solidFill>
                <a:effectLst/>
                <a:latin typeface="Söhne"/>
              </a:rPr>
              <a:t>will</a:t>
            </a:r>
            <a:r>
              <a:rPr lang="tr-TR" b="0" i="0" dirty="0">
                <a:solidFill>
                  <a:srgbClr val="374151"/>
                </a:solidFill>
                <a:effectLst/>
                <a:latin typeface="Söhne"/>
              </a:rPr>
              <a:t> be </a:t>
            </a:r>
            <a:r>
              <a:rPr lang="tr-TR" b="0" i="0" dirty="0" err="1">
                <a:solidFill>
                  <a:srgbClr val="374151"/>
                </a:solidFill>
                <a:effectLst/>
                <a:latin typeface="Söhne"/>
              </a:rPr>
              <a:t>modified</a:t>
            </a:r>
            <a:r>
              <a:rPr lang="tr-TR" b="0" i="0" dirty="0">
                <a:solidFill>
                  <a:srgbClr val="374151"/>
                </a:solidFill>
                <a:effectLst/>
                <a:latin typeface="Söhne"/>
              </a:rPr>
              <a:t>.</a:t>
            </a:r>
          </a:p>
          <a:p>
            <a:r>
              <a:rPr lang="en-GB" dirty="0"/>
              <a:t>longer chromosome length or increasing the range of hyperparameters value.</a:t>
            </a:r>
            <a:endParaRPr lang="tr-TR" dirty="0"/>
          </a:p>
        </p:txBody>
      </p:sp>
      <p:sp>
        <p:nvSpPr>
          <p:cNvPr id="4" name="Slayt Numarası Yer Tutucusu 3"/>
          <p:cNvSpPr>
            <a:spLocks noGrp="1"/>
          </p:cNvSpPr>
          <p:nvPr>
            <p:ph type="sldNum" sz="quarter" idx="5"/>
          </p:nvPr>
        </p:nvSpPr>
        <p:spPr/>
        <p:txBody>
          <a:bodyPr/>
          <a:lstStyle/>
          <a:p>
            <a:fld id="{E6F72E6A-507F-4641-9E98-00D778037C14}" type="slidenum">
              <a:rPr lang="en-DE" smtClean="0"/>
              <a:t>39</a:t>
            </a:fld>
            <a:endParaRPr lang="en-DE"/>
          </a:p>
        </p:txBody>
      </p:sp>
    </p:spTree>
    <p:extLst>
      <p:ext uri="{BB962C8B-B14F-4D97-AF65-F5344CB8AC3E}">
        <p14:creationId xmlns:p14="http://schemas.microsoft.com/office/powerpoint/2010/main" val="135296580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E6F72E6A-507F-4641-9E98-00D778037C14}" type="slidenum">
              <a:rPr lang="en-DE" smtClean="0"/>
              <a:t>40</a:t>
            </a:fld>
            <a:endParaRPr lang="en-DE"/>
          </a:p>
        </p:txBody>
      </p:sp>
    </p:spTree>
    <p:extLst>
      <p:ext uri="{BB962C8B-B14F-4D97-AF65-F5344CB8AC3E}">
        <p14:creationId xmlns:p14="http://schemas.microsoft.com/office/powerpoint/2010/main" val="108602308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E6F72E6A-507F-4641-9E98-00D778037C14}" type="slidenum">
              <a:rPr lang="en-DE" smtClean="0"/>
              <a:t>41</a:t>
            </a:fld>
            <a:endParaRPr lang="en-DE"/>
          </a:p>
        </p:txBody>
      </p:sp>
    </p:spTree>
    <p:extLst>
      <p:ext uri="{BB962C8B-B14F-4D97-AF65-F5344CB8AC3E}">
        <p14:creationId xmlns:p14="http://schemas.microsoft.com/office/powerpoint/2010/main" val="13054339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tr-TR" dirty="0">
                <a:solidFill>
                  <a:schemeClr val="tx1"/>
                </a:solidFill>
              </a:rPr>
              <a:t>Model </a:t>
            </a:r>
            <a:r>
              <a:rPr lang="tr-TR" dirty="0" err="1">
                <a:solidFill>
                  <a:schemeClr val="tx1"/>
                </a:solidFill>
              </a:rPr>
              <a:t>parameters</a:t>
            </a:r>
            <a:r>
              <a:rPr lang="tr-TR" dirty="0">
                <a:solidFill>
                  <a:schemeClr val="tx1"/>
                </a:solidFill>
              </a:rPr>
              <a:t> </a:t>
            </a:r>
            <a:r>
              <a:rPr lang="tr-TR" dirty="0" err="1">
                <a:solidFill>
                  <a:schemeClr val="tx1"/>
                </a:solidFill>
              </a:rPr>
              <a:t>are</a:t>
            </a:r>
            <a:r>
              <a:rPr lang="tr-TR" dirty="0">
                <a:solidFill>
                  <a:schemeClr val="tx1"/>
                </a:solidFill>
              </a:rPr>
              <a:t> </a:t>
            </a:r>
            <a:r>
              <a:rPr lang="tr-TR" dirty="0" err="1">
                <a:solidFill>
                  <a:schemeClr val="tx1"/>
                </a:solidFill>
              </a:rPr>
              <a:t>internal</a:t>
            </a:r>
            <a:r>
              <a:rPr lang="tr-TR" dirty="0">
                <a:solidFill>
                  <a:schemeClr val="tx1"/>
                </a:solidFill>
              </a:rPr>
              <a:t> </a:t>
            </a:r>
            <a:r>
              <a:rPr lang="tr-TR" dirty="0" err="1">
                <a:solidFill>
                  <a:schemeClr val="tx1"/>
                </a:solidFill>
              </a:rPr>
              <a:t>configuration</a:t>
            </a:r>
            <a:r>
              <a:rPr lang="tr-TR" dirty="0">
                <a:solidFill>
                  <a:schemeClr val="tx1"/>
                </a:solidFill>
              </a:rPr>
              <a:t> </a:t>
            </a:r>
            <a:r>
              <a:rPr lang="tr-TR" dirty="0" err="1">
                <a:solidFill>
                  <a:schemeClr val="tx1"/>
                </a:solidFill>
              </a:rPr>
              <a:t>variables</a:t>
            </a:r>
            <a:r>
              <a:rPr lang="tr-TR" dirty="0">
                <a:solidFill>
                  <a:schemeClr val="tx1"/>
                </a:solidFill>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tr-TR" dirty="0" err="1">
                <a:solidFill>
                  <a:schemeClr val="tx1"/>
                </a:solidFill>
              </a:rPr>
              <a:t>These</a:t>
            </a:r>
            <a:r>
              <a:rPr lang="tr-TR" dirty="0">
                <a:solidFill>
                  <a:schemeClr val="tx1"/>
                </a:solidFill>
              </a:rPr>
              <a:t> </a:t>
            </a:r>
            <a:r>
              <a:rPr lang="tr-TR" dirty="0" err="1">
                <a:solidFill>
                  <a:schemeClr val="tx1"/>
                </a:solidFill>
              </a:rPr>
              <a:t>parameters</a:t>
            </a:r>
            <a:r>
              <a:rPr lang="tr-TR" dirty="0">
                <a:solidFill>
                  <a:schemeClr val="tx1"/>
                </a:solidFill>
              </a:rPr>
              <a:t> </a:t>
            </a:r>
            <a:r>
              <a:rPr lang="tr-TR" dirty="0" err="1">
                <a:solidFill>
                  <a:schemeClr val="tx1"/>
                </a:solidFill>
              </a:rPr>
              <a:t>are</a:t>
            </a:r>
            <a:r>
              <a:rPr lang="tr-TR" dirty="0">
                <a:solidFill>
                  <a:schemeClr val="tx1"/>
                </a:solidFill>
              </a:rPr>
              <a:t> </a:t>
            </a:r>
            <a:r>
              <a:rPr lang="tr-TR" dirty="0" err="1">
                <a:solidFill>
                  <a:schemeClr val="tx1"/>
                </a:solidFill>
              </a:rPr>
              <a:t>optimized</a:t>
            </a:r>
            <a:r>
              <a:rPr lang="tr-TR" dirty="0">
                <a:solidFill>
                  <a:schemeClr val="tx1"/>
                </a:solidFill>
              </a:rPr>
              <a:t> </a:t>
            </a:r>
            <a:r>
              <a:rPr lang="tr-TR" dirty="0" err="1">
                <a:solidFill>
                  <a:schemeClr val="tx1"/>
                </a:solidFill>
              </a:rPr>
              <a:t>by</a:t>
            </a:r>
            <a:r>
              <a:rPr lang="tr-TR" dirty="0">
                <a:solidFill>
                  <a:schemeClr val="tx1"/>
                </a:solidFill>
              </a:rPr>
              <a:t> </a:t>
            </a:r>
            <a:r>
              <a:rPr lang="tr-TR" dirty="0" err="1">
                <a:solidFill>
                  <a:schemeClr val="tx1"/>
                </a:solidFill>
              </a:rPr>
              <a:t>the</a:t>
            </a:r>
            <a:r>
              <a:rPr lang="tr-TR" dirty="0">
                <a:solidFill>
                  <a:schemeClr val="tx1"/>
                </a:solidFill>
              </a:rPr>
              <a:t> model. </a:t>
            </a:r>
          </a:p>
          <a:p>
            <a:pPr marL="0" marR="0" lvl="0" indent="0" algn="l" defTabSz="914400" rtl="0" eaLnBrk="1" fontAlgn="auto" latinLnBrk="0" hangingPunct="1">
              <a:lnSpc>
                <a:spcPct val="100000"/>
              </a:lnSpc>
              <a:spcBef>
                <a:spcPts val="0"/>
              </a:spcBef>
              <a:spcAft>
                <a:spcPts val="0"/>
              </a:spcAft>
              <a:buClrTx/>
              <a:buSzTx/>
              <a:buFontTx/>
              <a:buNone/>
              <a:tabLst/>
              <a:defRPr/>
            </a:pPr>
            <a:endParaRPr lang="tr-TR"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schemeClr val="tx1"/>
                </a:solidFill>
              </a:rPr>
              <a:t>Hyperparameters are external configuration variables </a:t>
            </a:r>
            <a:endParaRPr lang="tr-TR"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tr-TR" dirty="0" err="1">
                <a:solidFill>
                  <a:schemeClr val="tx1"/>
                </a:solidFill>
              </a:rPr>
              <a:t>We</a:t>
            </a:r>
            <a:r>
              <a:rPr lang="tr-TR" dirty="0">
                <a:solidFill>
                  <a:schemeClr val="tx1"/>
                </a:solidFill>
              </a:rPr>
              <a:t> </a:t>
            </a:r>
            <a:r>
              <a:rPr lang="en-GB" dirty="0">
                <a:solidFill>
                  <a:schemeClr val="tx1"/>
                </a:solidFill>
              </a:rPr>
              <a:t>use </a:t>
            </a:r>
            <a:r>
              <a:rPr lang="tr-TR" dirty="0">
                <a:solidFill>
                  <a:schemeClr val="tx1"/>
                </a:solidFill>
              </a:rPr>
              <a:t> </a:t>
            </a:r>
            <a:r>
              <a:rPr lang="tr-TR" dirty="0" err="1">
                <a:solidFill>
                  <a:schemeClr val="tx1"/>
                </a:solidFill>
              </a:rPr>
              <a:t>hyperparameters</a:t>
            </a:r>
            <a:r>
              <a:rPr lang="tr-TR" dirty="0">
                <a:solidFill>
                  <a:schemeClr val="tx1"/>
                </a:solidFill>
              </a:rPr>
              <a:t> </a:t>
            </a:r>
            <a:r>
              <a:rPr lang="en-GB" dirty="0">
                <a:solidFill>
                  <a:schemeClr val="tx1"/>
                </a:solidFill>
              </a:rPr>
              <a:t>to </a:t>
            </a:r>
            <a:r>
              <a:rPr lang="en-GB" dirty="0" err="1">
                <a:solidFill>
                  <a:schemeClr val="tx1"/>
                </a:solidFill>
              </a:rPr>
              <a:t>manag</a:t>
            </a:r>
            <a:r>
              <a:rPr lang="tr-TR" dirty="0">
                <a:solidFill>
                  <a:schemeClr val="tx1"/>
                </a:solidFill>
              </a:rPr>
              <a:t>e </a:t>
            </a:r>
            <a:r>
              <a:rPr lang="tr-TR" dirty="0" err="1">
                <a:solidFill>
                  <a:schemeClr val="tx1"/>
                </a:solidFill>
              </a:rPr>
              <a:t>the</a:t>
            </a:r>
            <a:r>
              <a:rPr lang="tr-TR" dirty="0">
                <a:solidFill>
                  <a:schemeClr val="tx1"/>
                </a:solidFill>
              </a:rPr>
              <a:t> </a:t>
            </a:r>
            <a:r>
              <a:rPr lang="tr-TR" dirty="0" err="1">
                <a:solidFill>
                  <a:schemeClr val="tx1"/>
                </a:solidFill>
              </a:rPr>
              <a:t>learning</a:t>
            </a:r>
            <a:r>
              <a:rPr lang="tr-TR" dirty="0">
                <a:solidFill>
                  <a:schemeClr val="tx1"/>
                </a:solidFill>
              </a:rPr>
              <a:t> </a:t>
            </a:r>
            <a:r>
              <a:rPr lang="tr-TR" dirty="0" err="1">
                <a:solidFill>
                  <a:schemeClr val="tx1"/>
                </a:solidFill>
              </a:rPr>
              <a:t>process</a:t>
            </a:r>
            <a:r>
              <a:rPr lang="tr-TR" dirty="0">
                <a:solidFill>
                  <a:schemeClr val="tx1"/>
                </a:solidFill>
              </a:rPr>
              <a:t> of ml model</a:t>
            </a:r>
            <a:r>
              <a:rPr lang="en-GB" dirty="0">
                <a:solidFill>
                  <a:schemeClr val="tx1"/>
                </a:solidFill>
              </a:rPr>
              <a:t>.</a:t>
            </a:r>
            <a:endParaRPr lang="tr-TR"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tr-TR" dirty="0">
                <a:solidFill>
                  <a:schemeClr val="tx1"/>
                </a:solidFill>
              </a:rPr>
              <a:t>They </a:t>
            </a:r>
            <a:r>
              <a:rPr lang="tr-TR" dirty="0" err="1">
                <a:solidFill>
                  <a:schemeClr val="tx1"/>
                </a:solidFill>
              </a:rPr>
              <a:t>directly</a:t>
            </a:r>
            <a:r>
              <a:rPr lang="tr-TR" dirty="0">
                <a:solidFill>
                  <a:schemeClr val="tx1"/>
                </a:solidFill>
              </a:rPr>
              <a:t> </a:t>
            </a:r>
            <a:r>
              <a:rPr lang="tr-TR" dirty="0" err="1">
                <a:solidFill>
                  <a:schemeClr val="tx1"/>
                </a:solidFill>
              </a:rPr>
              <a:t>affect</a:t>
            </a:r>
            <a:r>
              <a:rPr lang="tr-TR" dirty="0">
                <a:solidFill>
                  <a:schemeClr val="tx1"/>
                </a:solidFill>
              </a:rPr>
              <a:t> </a:t>
            </a:r>
            <a:r>
              <a:rPr lang="tr-TR" dirty="0" err="1">
                <a:solidFill>
                  <a:schemeClr val="tx1"/>
                </a:solidFill>
              </a:rPr>
              <a:t>the</a:t>
            </a:r>
            <a:r>
              <a:rPr lang="tr-TR" dirty="0">
                <a:solidFill>
                  <a:schemeClr val="tx1"/>
                </a:solidFill>
              </a:rPr>
              <a:t> </a:t>
            </a:r>
            <a:r>
              <a:rPr lang="tr-TR" dirty="0" err="1">
                <a:solidFill>
                  <a:schemeClr val="tx1"/>
                </a:solidFill>
              </a:rPr>
              <a:t>performance</a:t>
            </a:r>
            <a:r>
              <a:rPr lang="tr-TR" dirty="0">
                <a:solidFill>
                  <a:schemeClr val="tx1"/>
                </a:solidFill>
              </a:rPr>
              <a:t> of </a:t>
            </a:r>
            <a:r>
              <a:rPr lang="tr-TR" dirty="0" err="1">
                <a:solidFill>
                  <a:schemeClr val="tx1"/>
                </a:solidFill>
              </a:rPr>
              <a:t>the</a:t>
            </a:r>
            <a:r>
              <a:rPr lang="tr-TR" dirty="0">
                <a:solidFill>
                  <a:schemeClr val="tx1"/>
                </a:solidFill>
              </a:rPr>
              <a:t> ml modal.</a:t>
            </a:r>
          </a:p>
          <a:p>
            <a:pPr marL="0" marR="0" lvl="0" indent="0" algn="l" defTabSz="914400" rtl="0" eaLnBrk="1" fontAlgn="auto" latinLnBrk="0" hangingPunct="1">
              <a:lnSpc>
                <a:spcPct val="100000"/>
              </a:lnSpc>
              <a:spcBef>
                <a:spcPts val="0"/>
              </a:spcBef>
              <a:spcAft>
                <a:spcPts val="0"/>
              </a:spcAft>
              <a:buClrTx/>
              <a:buSzTx/>
              <a:buFontTx/>
              <a:buNone/>
              <a:tabLst/>
              <a:defRPr/>
            </a:pPr>
            <a:r>
              <a:rPr lang="tr-TR" sz="1800" dirty="0" err="1">
                <a:effectLst/>
                <a:latin typeface="Segoe UI" panose="020B0502040204020203" pitchFamily="34" charset="0"/>
                <a:ea typeface="Calibri" panose="020F0502020204030204" pitchFamily="34" charset="0"/>
                <a:cs typeface="Arial" panose="020B0604020202020204" pitchFamily="34" charset="0"/>
              </a:rPr>
              <a:t>Hyper-parameters</a:t>
            </a:r>
            <a:r>
              <a:rPr lang="tr-TR" sz="1800" dirty="0">
                <a:effectLst/>
                <a:latin typeface="Segoe UI" panose="020B0502040204020203" pitchFamily="34" charset="0"/>
                <a:ea typeface="Calibri" panose="020F0502020204030204" pitchFamily="34" charset="0"/>
                <a:cs typeface="Arial" panose="020B0604020202020204" pitchFamily="34" charset="0"/>
              </a:rPr>
              <a:t>, </a:t>
            </a:r>
            <a:r>
              <a:rPr lang="tr-TR" sz="1800" dirty="0" err="1">
                <a:effectLst/>
                <a:latin typeface="Segoe UI" panose="020B0502040204020203" pitchFamily="34" charset="0"/>
                <a:ea typeface="Calibri" panose="020F0502020204030204" pitchFamily="34" charset="0"/>
                <a:cs typeface="Arial" panose="020B0604020202020204" pitchFamily="34" charset="0"/>
              </a:rPr>
              <a:t>cannot</a:t>
            </a:r>
            <a:r>
              <a:rPr lang="tr-TR" sz="1800" dirty="0">
                <a:effectLst/>
                <a:latin typeface="Segoe UI" panose="020B0502040204020203" pitchFamily="34" charset="0"/>
                <a:ea typeface="Calibri" panose="020F0502020204030204" pitchFamily="34" charset="0"/>
                <a:cs typeface="Arial" panose="020B0604020202020204" pitchFamily="34" charset="0"/>
              </a:rPr>
              <a:t> be </a:t>
            </a:r>
            <a:r>
              <a:rPr lang="tr-TR" sz="1800" dirty="0" err="1">
                <a:effectLst/>
                <a:latin typeface="Segoe UI" panose="020B0502040204020203" pitchFamily="34" charset="0"/>
                <a:ea typeface="Calibri" panose="020F0502020204030204" pitchFamily="34" charset="0"/>
                <a:cs typeface="Arial" panose="020B0604020202020204" pitchFamily="34" charset="0"/>
              </a:rPr>
              <a:t>estimated</a:t>
            </a:r>
            <a:r>
              <a:rPr lang="tr-TR" sz="1800" dirty="0">
                <a:effectLst/>
                <a:latin typeface="Segoe UI" panose="020B0502040204020203" pitchFamily="34" charset="0"/>
                <a:ea typeface="Calibri" panose="020F0502020204030204" pitchFamily="34" charset="0"/>
                <a:cs typeface="Arial" panose="020B0604020202020204" pitchFamily="34" charset="0"/>
              </a:rPr>
              <a:t> </a:t>
            </a:r>
            <a:r>
              <a:rPr lang="tr-TR" sz="1800" dirty="0" err="1">
                <a:effectLst/>
                <a:latin typeface="Segoe UI" panose="020B0502040204020203" pitchFamily="34" charset="0"/>
                <a:ea typeface="Calibri" panose="020F0502020204030204" pitchFamily="34" charset="0"/>
                <a:cs typeface="Arial" panose="020B0604020202020204" pitchFamily="34" charset="0"/>
              </a:rPr>
              <a:t>from</a:t>
            </a:r>
            <a:r>
              <a:rPr lang="tr-TR" sz="1800" dirty="0">
                <a:effectLst/>
                <a:latin typeface="Segoe UI" panose="020B0502040204020203" pitchFamily="34" charset="0"/>
                <a:ea typeface="Calibri" panose="020F0502020204030204" pitchFamily="34" charset="0"/>
                <a:cs typeface="Arial" panose="020B0604020202020204" pitchFamily="34" charset="0"/>
              </a:rPr>
              <a:t> </a:t>
            </a:r>
            <a:r>
              <a:rPr lang="tr-TR" sz="1800" dirty="0" err="1">
                <a:effectLst/>
                <a:latin typeface="Segoe UI" panose="020B0502040204020203" pitchFamily="34" charset="0"/>
                <a:ea typeface="Calibri" panose="020F0502020204030204" pitchFamily="34" charset="0"/>
                <a:cs typeface="Arial" panose="020B0604020202020204" pitchFamily="34" charset="0"/>
              </a:rPr>
              <a:t>training</a:t>
            </a:r>
            <a:r>
              <a:rPr lang="tr-TR" sz="1800" dirty="0">
                <a:effectLst/>
                <a:latin typeface="Segoe UI" panose="020B0502040204020203" pitchFamily="34" charset="0"/>
                <a:ea typeface="Calibri" panose="020F0502020204030204" pitchFamily="34" charset="0"/>
                <a:cs typeface="Arial" panose="020B0604020202020204" pitchFamily="34" charset="0"/>
              </a:rPr>
              <a:t> data </a:t>
            </a:r>
            <a:r>
              <a:rPr lang="tr-TR" sz="1800" dirty="0" err="1">
                <a:effectLst/>
                <a:latin typeface="Segoe UI" panose="020B0502040204020203" pitchFamily="34" charset="0"/>
                <a:ea typeface="Calibri" panose="020F0502020204030204" pitchFamily="34" charset="0"/>
                <a:cs typeface="Arial" panose="020B0604020202020204" pitchFamily="34" charset="0"/>
              </a:rPr>
              <a:t>by</a:t>
            </a:r>
            <a:r>
              <a:rPr lang="tr-TR" sz="1800" dirty="0">
                <a:effectLst/>
                <a:latin typeface="Segoe UI" panose="020B0502040204020203" pitchFamily="34" charset="0"/>
                <a:ea typeface="Calibri" panose="020F0502020204030204" pitchFamily="34" charset="0"/>
                <a:cs typeface="Arial" panose="020B0604020202020204" pitchFamily="34" charset="0"/>
              </a:rPr>
              <a:t> </a:t>
            </a:r>
            <a:r>
              <a:rPr lang="tr-TR" sz="1800" dirty="0" err="1">
                <a:effectLst/>
                <a:latin typeface="Segoe UI" panose="020B0502040204020203" pitchFamily="34" charset="0"/>
                <a:ea typeface="Calibri" panose="020F0502020204030204" pitchFamily="34" charset="0"/>
                <a:cs typeface="Arial" panose="020B0604020202020204" pitchFamily="34" charset="0"/>
              </a:rPr>
              <a:t>the</a:t>
            </a:r>
            <a:r>
              <a:rPr lang="tr-TR" sz="1800" dirty="0">
                <a:effectLst/>
                <a:latin typeface="Segoe UI" panose="020B0502040204020203" pitchFamily="34" charset="0"/>
                <a:ea typeface="Calibri" panose="020F0502020204030204" pitchFamily="34" charset="0"/>
                <a:cs typeface="Arial" panose="020B0604020202020204" pitchFamily="34" charset="0"/>
              </a:rPr>
              <a:t> modal</a:t>
            </a:r>
            <a:br>
              <a:rPr lang="en-GB" dirty="0">
                <a:effectLst/>
              </a:rPr>
            </a:br>
            <a:endParaRPr lang="tr-TR" dirty="0"/>
          </a:p>
        </p:txBody>
      </p:sp>
      <p:sp>
        <p:nvSpPr>
          <p:cNvPr id="4" name="Slayt Numarası Yer Tutucusu 3"/>
          <p:cNvSpPr>
            <a:spLocks noGrp="1"/>
          </p:cNvSpPr>
          <p:nvPr>
            <p:ph type="sldNum" sz="quarter" idx="5"/>
          </p:nvPr>
        </p:nvSpPr>
        <p:spPr/>
        <p:txBody>
          <a:bodyPr/>
          <a:lstStyle/>
          <a:p>
            <a:fld id="{E6F72E6A-507F-4641-9E98-00D778037C14}" type="slidenum">
              <a:rPr lang="en-DE" smtClean="0"/>
              <a:t>4</a:t>
            </a:fld>
            <a:endParaRPr lang="en-DE"/>
          </a:p>
        </p:txBody>
      </p:sp>
    </p:spTree>
    <p:extLst>
      <p:ext uri="{BB962C8B-B14F-4D97-AF65-F5344CB8AC3E}">
        <p14:creationId xmlns:p14="http://schemas.microsoft.com/office/powerpoint/2010/main" val="330931424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E6F72E6A-507F-4641-9E98-00D778037C14}" type="slidenum">
              <a:rPr lang="en-DE" smtClean="0"/>
              <a:t>42</a:t>
            </a:fld>
            <a:endParaRPr lang="en-DE"/>
          </a:p>
        </p:txBody>
      </p:sp>
    </p:spTree>
    <p:extLst>
      <p:ext uri="{BB962C8B-B14F-4D97-AF65-F5344CB8AC3E}">
        <p14:creationId xmlns:p14="http://schemas.microsoft.com/office/powerpoint/2010/main" val="57874989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E6F72E6A-507F-4641-9E98-00D778037C14}" type="slidenum">
              <a:rPr lang="en-DE" smtClean="0"/>
              <a:t>43</a:t>
            </a:fld>
            <a:endParaRPr lang="en-DE"/>
          </a:p>
        </p:txBody>
      </p:sp>
    </p:spTree>
    <p:extLst>
      <p:ext uri="{BB962C8B-B14F-4D97-AF65-F5344CB8AC3E}">
        <p14:creationId xmlns:p14="http://schemas.microsoft.com/office/powerpoint/2010/main" val="27562666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a:t>H</a:t>
            </a:r>
            <a:r>
              <a:rPr lang="en-GB" dirty="0" err="1"/>
              <a:t>yper</a:t>
            </a:r>
            <a:r>
              <a:rPr lang="en-GB" dirty="0"/>
              <a:t>-parameters are classified as continuous, discrete,</a:t>
            </a:r>
            <a:r>
              <a:rPr lang="tr-TR" dirty="0"/>
              <a:t> </a:t>
            </a:r>
            <a:r>
              <a:rPr lang="en-GB" dirty="0"/>
              <a:t>categorical</a:t>
            </a:r>
            <a:r>
              <a:rPr lang="tr-TR" dirty="0"/>
              <a:t> </a:t>
            </a:r>
            <a:r>
              <a:rPr lang="tr-TR" dirty="0" err="1"/>
              <a:t>and</a:t>
            </a:r>
            <a:r>
              <a:rPr lang="tr-TR" dirty="0"/>
              <a:t> </a:t>
            </a:r>
            <a:r>
              <a:rPr lang="en-GB" b="0" i="0" dirty="0">
                <a:solidFill>
                  <a:schemeClr val="tx1"/>
                </a:solidFill>
                <a:effectLst/>
              </a:rPr>
              <a:t>Conditional</a:t>
            </a:r>
            <a:r>
              <a:rPr lang="tr-TR" b="0" i="0" dirty="0">
                <a:solidFill>
                  <a:schemeClr val="tx1"/>
                </a:solidFill>
                <a:effectLst/>
              </a:rPr>
              <a:t>. </a:t>
            </a:r>
          </a:p>
        </p:txBody>
      </p:sp>
      <p:sp>
        <p:nvSpPr>
          <p:cNvPr id="4" name="Slayt Numarası Yer Tutucusu 3"/>
          <p:cNvSpPr>
            <a:spLocks noGrp="1"/>
          </p:cNvSpPr>
          <p:nvPr>
            <p:ph type="sldNum" sz="quarter" idx="5"/>
          </p:nvPr>
        </p:nvSpPr>
        <p:spPr/>
        <p:txBody>
          <a:bodyPr/>
          <a:lstStyle/>
          <a:p>
            <a:fld id="{E6F72E6A-507F-4641-9E98-00D778037C14}" type="slidenum">
              <a:rPr lang="en-DE" smtClean="0"/>
              <a:t>5</a:t>
            </a:fld>
            <a:endParaRPr lang="en-DE"/>
          </a:p>
        </p:txBody>
      </p:sp>
    </p:spTree>
    <p:extLst>
      <p:ext uri="{BB962C8B-B14F-4D97-AF65-F5344CB8AC3E}">
        <p14:creationId xmlns:p14="http://schemas.microsoft.com/office/powerpoint/2010/main" val="20543357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tr-TR" dirty="0"/>
          </a:p>
        </p:txBody>
      </p:sp>
      <p:sp>
        <p:nvSpPr>
          <p:cNvPr id="4" name="Slayt Numarası Yer Tutucusu 3"/>
          <p:cNvSpPr>
            <a:spLocks noGrp="1"/>
          </p:cNvSpPr>
          <p:nvPr>
            <p:ph type="sldNum" sz="quarter" idx="5"/>
          </p:nvPr>
        </p:nvSpPr>
        <p:spPr/>
        <p:txBody>
          <a:bodyPr/>
          <a:lstStyle/>
          <a:p>
            <a:fld id="{E6F72E6A-507F-4641-9E98-00D778037C14}" type="slidenum">
              <a:rPr lang="en-DE" smtClean="0"/>
              <a:t>6</a:t>
            </a:fld>
            <a:endParaRPr lang="en-DE"/>
          </a:p>
        </p:txBody>
      </p:sp>
    </p:spTree>
    <p:extLst>
      <p:ext uri="{BB962C8B-B14F-4D97-AF65-F5344CB8AC3E}">
        <p14:creationId xmlns:p14="http://schemas.microsoft.com/office/powerpoint/2010/main" val="39838773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E6F72E6A-507F-4641-9E98-00D778037C14}" type="slidenum">
              <a:rPr lang="en-DE" smtClean="0"/>
              <a:t>7</a:t>
            </a:fld>
            <a:endParaRPr lang="en-DE"/>
          </a:p>
        </p:txBody>
      </p:sp>
    </p:spTree>
    <p:extLst>
      <p:ext uri="{BB962C8B-B14F-4D97-AF65-F5344CB8AC3E}">
        <p14:creationId xmlns:p14="http://schemas.microsoft.com/office/powerpoint/2010/main" val="27520382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pPr algn="l"/>
            <a:endParaRPr lang="en-GB" b="0" i="0" dirty="0">
              <a:solidFill>
                <a:srgbClr val="374151"/>
              </a:solidFill>
              <a:effectLst/>
              <a:latin typeface="Söhne"/>
            </a:endParaRPr>
          </a:p>
        </p:txBody>
      </p:sp>
      <p:sp>
        <p:nvSpPr>
          <p:cNvPr id="4" name="Slayt Numarası Yer Tutucusu 3"/>
          <p:cNvSpPr>
            <a:spLocks noGrp="1"/>
          </p:cNvSpPr>
          <p:nvPr>
            <p:ph type="sldNum" sz="quarter" idx="5"/>
          </p:nvPr>
        </p:nvSpPr>
        <p:spPr/>
        <p:txBody>
          <a:bodyPr/>
          <a:lstStyle/>
          <a:p>
            <a:fld id="{E6F72E6A-507F-4641-9E98-00D778037C14}" type="slidenum">
              <a:rPr lang="en-DE" smtClean="0"/>
              <a:t>8</a:t>
            </a:fld>
            <a:endParaRPr lang="en-DE"/>
          </a:p>
        </p:txBody>
      </p:sp>
    </p:spTree>
    <p:extLst>
      <p:ext uri="{BB962C8B-B14F-4D97-AF65-F5344CB8AC3E}">
        <p14:creationId xmlns:p14="http://schemas.microsoft.com/office/powerpoint/2010/main" val="9566297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E6F72E6A-507F-4641-9E98-00D778037C14}" type="slidenum">
              <a:rPr lang="en-DE" smtClean="0"/>
              <a:t>9</a:t>
            </a:fld>
            <a:endParaRPr lang="en-DE"/>
          </a:p>
        </p:txBody>
      </p:sp>
    </p:spTree>
    <p:extLst>
      <p:ext uri="{BB962C8B-B14F-4D97-AF65-F5344CB8AC3E}">
        <p14:creationId xmlns:p14="http://schemas.microsoft.com/office/powerpoint/2010/main" val="25317938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402743" y="281431"/>
            <a:ext cx="5393055" cy="253916"/>
          </a:xfrm>
          <a:prstGeom prst="rect">
            <a:avLst/>
          </a:prstGeom>
        </p:spPr>
        <p:txBody>
          <a:bodyPr wrap="square" lIns="0" tIns="0" rIns="0" bIns="0">
            <a:spAutoFit/>
          </a:bodyPr>
          <a:lstStyle>
            <a:lvl1pPr>
              <a:defRPr sz="1650" b="1" i="1">
                <a:solidFill>
                  <a:srgbClr val="7E7E7E"/>
                </a:solidFill>
                <a:latin typeface="Arial"/>
                <a:cs typeface="Arial"/>
              </a:defRPr>
            </a:lvl1pPr>
          </a:lstStyle>
          <a:p>
            <a:r>
              <a:rPr lang="en-US"/>
              <a:t>Click to edit Master title style</a:t>
            </a:r>
            <a:endParaRPr/>
          </a:p>
        </p:txBody>
      </p:sp>
      <p:sp>
        <p:nvSpPr>
          <p:cNvPr id="3" name="Holder 3"/>
          <p:cNvSpPr>
            <a:spLocks noGrp="1"/>
          </p:cNvSpPr>
          <p:nvPr>
            <p:ph type="subTitle" idx="4"/>
          </p:nvPr>
        </p:nvSpPr>
        <p:spPr>
          <a:xfrm>
            <a:off x="1371600" y="3840481"/>
            <a:ext cx="6400800" cy="230832"/>
          </a:xfrm>
          <a:prstGeom prst="rect">
            <a:avLst/>
          </a:prstGeom>
        </p:spPr>
        <p:txBody>
          <a:bodyPr wrap="square" lIns="0" tIns="0" rIns="0" bIns="0">
            <a:spAutoFit/>
          </a:bodyPr>
          <a:lstStyle>
            <a:lvl1pPr>
              <a:defRPr sz="1500" b="0" i="0">
                <a:solidFill>
                  <a:srgbClr val="4D4D4D"/>
                </a:solidFill>
                <a:latin typeface="Arial MT"/>
                <a:cs typeface="Arial MT"/>
              </a:defRPr>
            </a:lvl1pPr>
          </a:lstStyle>
          <a:p>
            <a:r>
              <a:rPr lang="en-US"/>
              <a:t>Click to edit Master subtitle style</a:t>
            </a:r>
            <a:endParaRPr/>
          </a:p>
        </p:txBody>
      </p:sp>
      <p:sp>
        <p:nvSpPr>
          <p:cNvPr id="4" name="Holder 4"/>
          <p:cNvSpPr>
            <a:spLocks noGrp="1"/>
          </p:cNvSpPr>
          <p:nvPr>
            <p:ph type="ftr" sz="quarter" idx="5"/>
          </p:nvPr>
        </p:nvSpPr>
        <p:spPr/>
        <p:txBody>
          <a:bodyPr lIns="0" tIns="0" rIns="0" bIns="0"/>
          <a:lstStyle>
            <a:lvl1pPr>
              <a:defRPr sz="900" b="0" i="0">
                <a:solidFill>
                  <a:srgbClr val="7E7E7E"/>
                </a:solidFill>
                <a:latin typeface="Arial MT"/>
                <a:cs typeface="Arial MT"/>
              </a:defRPr>
            </a:lvl1pPr>
          </a:lstStyle>
          <a:p>
            <a:r>
              <a:rPr lang="tr-TR"/>
              <a:t>Universität Passau - Ali Haydar Özdağ</a:t>
            </a:r>
            <a:endParaRPr lang="en-DE"/>
          </a:p>
        </p:txBody>
      </p:sp>
      <p:sp>
        <p:nvSpPr>
          <p:cNvPr id="5" name="Holder 5"/>
          <p:cNvSpPr>
            <a:spLocks noGrp="1"/>
          </p:cNvSpPr>
          <p:nvPr>
            <p:ph type="dt" sz="half" idx="6"/>
          </p:nvPr>
        </p:nvSpPr>
        <p:spPr/>
        <p:txBody>
          <a:bodyPr lIns="0" tIns="0" rIns="0" bIns="0"/>
          <a:lstStyle>
            <a:lvl1pPr>
              <a:defRPr sz="900" b="0" i="0">
                <a:solidFill>
                  <a:srgbClr val="7E7E7E"/>
                </a:solidFill>
                <a:latin typeface="Arial MT"/>
                <a:cs typeface="Arial MT"/>
              </a:defRPr>
            </a:lvl1pPr>
          </a:lstStyle>
          <a:p>
            <a:fld id="{261EBC28-0A02-42E3-BE17-30016A21049A}" type="datetimeyyyy">
              <a:rPr lang="en-DE" smtClean="0"/>
              <a:t>2024</a:t>
            </a:fld>
            <a:endParaRPr lang="en-DE"/>
          </a:p>
        </p:txBody>
      </p:sp>
      <p:sp>
        <p:nvSpPr>
          <p:cNvPr id="6" name="Holder 6"/>
          <p:cNvSpPr>
            <a:spLocks noGrp="1"/>
          </p:cNvSpPr>
          <p:nvPr>
            <p:ph type="sldNum" sz="quarter" idx="7"/>
          </p:nvPr>
        </p:nvSpPr>
        <p:spPr/>
        <p:txBody>
          <a:bodyPr lIns="0" tIns="0" rIns="0" bIns="0"/>
          <a:lstStyle>
            <a:lvl1pPr>
              <a:defRPr sz="900" b="0" i="0">
                <a:solidFill>
                  <a:srgbClr val="7E7E7E"/>
                </a:solidFill>
                <a:latin typeface="Arial MT"/>
                <a:cs typeface="Arial MT"/>
              </a:defRPr>
            </a:lvl1pPr>
          </a:lstStyle>
          <a:p>
            <a:fld id="{FB45117F-EB08-409A-B471-9C70766EC929}" type="slidenum">
              <a:rPr lang="en-DE" smtClean="0"/>
              <a:t>‹#›</a:t>
            </a:fld>
            <a:endParaRPr lang="en-DE"/>
          </a:p>
        </p:txBody>
      </p:sp>
    </p:spTree>
    <p:extLst>
      <p:ext uri="{BB962C8B-B14F-4D97-AF65-F5344CB8AC3E}">
        <p14:creationId xmlns:p14="http://schemas.microsoft.com/office/powerpoint/2010/main" val="34121210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a:xfrm>
            <a:off x="402743" y="281432"/>
            <a:ext cx="5880100" cy="253916"/>
          </a:xfrm>
        </p:spPr>
        <p:txBody>
          <a:bodyPr lIns="0" tIns="0" rIns="0" bIns="0"/>
          <a:lstStyle>
            <a:lvl1pPr>
              <a:defRPr sz="1650" b="1" i="1">
                <a:solidFill>
                  <a:srgbClr val="7E7E7E"/>
                </a:solidFill>
                <a:latin typeface="Arial"/>
                <a:cs typeface="Arial"/>
              </a:defRPr>
            </a:lvl1pPr>
          </a:lstStyle>
          <a:p>
            <a:r>
              <a:rPr lang="en-US"/>
              <a:t>Click to edit Master title style</a:t>
            </a:r>
            <a:endParaRPr/>
          </a:p>
        </p:txBody>
      </p:sp>
      <p:sp>
        <p:nvSpPr>
          <p:cNvPr id="3" name="Holder 3"/>
          <p:cNvSpPr>
            <a:spLocks noGrp="1"/>
          </p:cNvSpPr>
          <p:nvPr>
            <p:ph type="body" idx="1"/>
          </p:nvPr>
        </p:nvSpPr>
        <p:spPr>
          <a:xfrm>
            <a:off x="527100" y="1142468"/>
            <a:ext cx="6901180" cy="230832"/>
          </a:xfrm>
        </p:spPr>
        <p:txBody>
          <a:bodyPr lIns="0" tIns="0" rIns="0" bIns="0"/>
          <a:lstStyle>
            <a:lvl1pPr>
              <a:defRPr sz="1500" b="0" i="0">
                <a:solidFill>
                  <a:srgbClr val="4D4D4D"/>
                </a:solidFill>
                <a:latin typeface="Arial MT"/>
                <a:cs typeface="Arial MT"/>
              </a:defRPr>
            </a:lvl1pPr>
          </a:lstStyle>
          <a:p>
            <a:pPr lvl="0"/>
            <a:r>
              <a:rPr lang="en-US"/>
              <a:t>Click to edit Master text styles</a:t>
            </a:r>
          </a:p>
        </p:txBody>
      </p:sp>
      <p:sp>
        <p:nvSpPr>
          <p:cNvPr id="4" name="Holder 4"/>
          <p:cNvSpPr>
            <a:spLocks noGrp="1"/>
          </p:cNvSpPr>
          <p:nvPr>
            <p:ph type="ftr" sz="quarter" idx="5"/>
          </p:nvPr>
        </p:nvSpPr>
        <p:spPr/>
        <p:txBody>
          <a:bodyPr lIns="0" tIns="0" rIns="0" bIns="0"/>
          <a:lstStyle>
            <a:lvl1pPr>
              <a:defRPr sz="900" b="0" i="0">
                <a:solidFill>
                  <a:srgbClr val="7E7E7E"/>
                </a:solidFill>
                <a:latin typeface="Arial MT"/>
                <a:cs typeface="Arial MT"/>
              </a:defRPr>
            </a:lvl1pPr>
          </a:lstStyle>
          <a:p>
            <a:r>
              <a:rPr lang="tr-TR"/>
              <a:t>Universität Passau - Ali Haydar Özdağ</a:t>
            </a:r>
            <a:endParaRPr lang="en-DE"/>
          </a:p>
        </p:txBody>
      </p:sp>
      <p:sp>
        <p:nvSpPr>
          <p:cNvPr id="5" name="Holder 5"/>
          <p:cNvSpPr>
            <a:spLocks noGrp="1"/>
          </p:cNvSpPr>
          <p:nvPr>
            <p:ph type="dt" sz="half" idx="6"/>
          </p:nvPr>
        </p:nvSpPr>
        <p:spPr/>
        <p:txBody>
          <a:bodyPr lIns="0" tIns="0" rIns="0" bIns="0"/>
          <a:lstStyle>
            <a:lvl1pPr>
              <a:defRPr sz="900" b="0" i="0">
                <a:solidFill>
                  <a:srgbClr val="7E7E7E"/>
                </a:solidFill>
                <a:latin typeface="Arial MT"/>
                <a:cs typeface="Arial MT"/>
              </a:defRPr>
            </a:lvl1pPr>
          </a:lstStyle>
          <a:p>
            <a:fld id="{D904BD96-4B7C-47A6-B04A-720B9930CF5E}" type="datetimeyyyy">
              <a:rPr lang="en-DE" smtClean="0"/>
              <a:t>2024</a:t>
            </a:fld>
            <a:endParaRPr lang="en-DE"/>
          </a:p>
        </p:txBody>
      </p:sp>
      <p:sp>
        <p:nvSpPr>
          <p:cNvPr id="6" name="Holder 6"/>
          <p:cNvSpPr>
            <a:spLocks noGrp="1"/>
          </p:cNvSpPr>
          <p:nvPr>
            <p:ph type="sldNum" sz="quarter" idx="7"/>
          </p:nvPr>
        </p:nvSpPr>
        <p:spPr/>
        <p:txBody>
          <a:bodyPr lIns="0" tIns="0" rIns="0" bIns="0"/>
          <a:lstStyle>
            <a:lvl1pPr>
              <a:defRPr sz="900" b="0" i="0">
                <a:solidFill>
                  <a:srgbClr val="7E7E7E"/>
                </a:solidFill>
                <a:latin typeface="Arial MT"/>
                <a:cs typeface="Arial MT"/>
              </a:defRPr>
            </a:lvl1pPr>
          </a:lstStyle>
          <a:p>
            <a:fld id="{FB45117F-EB08-409A-B471-9C70766EC929}" type="slidenum">
              <a:rPr lang="en-DE" smtClean="0"/>
              <a:t>‹#›</a:t>
            </a:fld>
            <a:endParaRPr lang="en-DE"/>
          </a:p>
        </p:txBody>
      </p:sp>
    </p:spTree>
    <p:extLst>
      <p:ext uri="{BB962C8B-B14F-4D97-AF65-F5344CB8AC3E}">
        <p14:creationId xmlns:p14="http://schemas.microsoft.com/office/powerpoint/2010/main" val="9137278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obj" preserve="1">
  <p:cSld name="Two Content">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256031" y="682753"/>
            <a:ext cx="6477000" cy="9525"/>
          </a:xfrm>
          <a:custGeom>
            <a:avLst/>
            <a:gdLst/>
            <a:ahLst/>
            <a:cxnLst/>
            <a:rect l="l" t="t" r="r" b="b"/>
            <a:pathLst>
              <a:path w="6477000" h="9525">
                <a:moveTo>
                  <a:pt x="0" y="0"/>
                </a:moveTo>
                <a:lnTo>
                  <a:pt x="6476999" y="9144"/>
                </a:lnTo>
              </a:path>
            </a:pathLst>
          </a:custGeom>
          <a:ln w="9144">
            <a:solidFill>
              <a:srgbClr val="999F9E"/>
            </a:solidFill>
          </a:ln>
        </p:spPr>
        <p:txBody>
          <a:bodyPr wrap="square" lIns="0" tIns="0" rIns="0" bIns="0" rtlCol="0"/>
          <a:lstStyle/>
          <a:p>
            <a:endParaRPr sz="1350"/>
          </a:p>
        </p:txBody>
      </p:sp>
      <p:sp>
        <p:nvSpPr>
          <p:cNvPr id="17" name="bg object 17"/>
          <p:cNvSpPr/>
          <p:nvPr/>
        </p:nvSpPr>
        <p:spPr>
          <a:xfrm>
            <a:off x="256032" y="6382511"/>
            <a:ext cx="8493760" cy="0"/>
          </a:xfrm>
          <a:custGeom>
            <a:avLst/>
            <a:gdLst/>
            <a:ahLst/>
            <a:cxnLst/>
            <a:rect l="l" t="t" r="r" b="b"/>
            <a:pathLst>
              <a:path w="8493760">
                <a:moveTo>
                  <a:pt x="0" y="0"/>
                </a:moveTo>
                <a:lnTo>
                  <a:pt x="8493252" y="0"/>
                </a:lnTo>
              </a:path>
            </a:pathLst>
          </a:custGeom>
          <a:ln w="9144">
            <a:solidFill>
              <a:srgbClr val="999F9E"/>
            </a:solidFill>
          </a:ln>
        </p:spPr>
        <p:txBody>
          <a:bodyPr wrap="square" lIns="0" tIns="0" rIns="0" bIns="0" rtlCol="0"/>
          <a:lstStyle/>
          <a:p>
            <a:endParaRPr sz="1350"/>
          </a:p>
        </p:txBody>
      </p:sp>
      <p:pic>
        <p:nvPicPr>
          <p:cNvPr id="18" name="bg object 18"/>
          <p:cNvPicPr/>
          <p:nvPr/>
        </p:nvPicPr>
        <p:blipFill>
          <a:blip r:embed="rId2" cstate="print"/>
          <a:stretch>
            <a:fillRect/>
          </a:stretch>
        </p:blipFill>
        <p:spPr>
          <a:xfrm>
            <a:off x="6885476" y="355209"/>
            <a:ext cx="1818045" cy="731289"/>
          </a:xfrm>
          <a:prstGeom prst="rect">
            <a:avLst/>
          </a:prstGeom>
        </p:spPr>
      </p:pic>
      <p:sp>
        <p:nvSpPr>
          <p:cNvPr id="19" name="bg object 19"/>
          <p:cNvSpPr/>
          <p:nvPr/>
        </p:nvSpPr>
        <p:spPr>
          <a:xfrm>
            <a:off x="0" y="1267980"/>
            <a:ext cx="9144000" cy="4681855"/>
          </a:xfrm>
          <a:custGeom>
            <a:avLst/>
            <a:gdLst/>
            <a:ahLst/>
            <a:cxnLst/>
            <a:rect l="l" t="t" r="r" b="b"/>
            <a:pathLst>
              <a:path w="9144000" h="4681855">
                <a:moveTo>
                  <a:pt x="4553712" y="0"/>
                </a:moveTo>
                <a:lnTo>
                  <a:pt x="0" y="0"/>
                </a:lnTo>
                <a:lnTo>
                  <a:pt x="0" y="4681715"/>
                </a:lnTo>
                <a:lnTo>
                  <a:pt x="4553712" y="4681715"/>
                </a:lnTo>
                <a:lnTo>
                  <a:pt x="4553712" y="0"/>
                </a:lnTo>
                <a:close/>
              </a:path>
              <a:path w="9144000" h="4681855">
                <a:moveTo>
                  <a:pt x="9144000" y="0"/>
                </a:moveTo>
                <a:lnTo>
                  <a:pt x="4590288" y="0"/>
                </a:lnTo>
                <a:lnTo>
                  <a:pt x="4590288" y="4681715"/>
                </a:lnTo>
                <a:lnTo>
                  <a:pt x="9144000" y="4681715"/>
                </a:lnTo>
                <a:lnTo>
                  <a:pt x="9144000" y="0"/>
                </a:lnTo>
                <a:close/>
              </a:path>
            </a:pathLst>
          </a:custGeom>
          <a:solidFill>
            <a:srgbClr val="DDDDDD"/>
          </a:solidFill>
        </p:spPr>
        <p:txBody>
          <a:bodyPr wrap="square" lIns="0" tIns="0" rIns="0" bIns="0" rtlCol="0"/>
          <a:lstStyle/>
          <a:p>
            <a:endParaRPr sz="1350"/>
          </a:p>
        </p:txBody>
      </p:sp>
      <p:sp>
        <p:nvSpPr>
          <p:cNvPr id="2" name="Holder 2"/>
          <p:cNvSpPr>
            <a:spLocks noGrp="1"/>
          </p:cNvSpPr>
          <p:nvPr>
            <p:ph type="title"/>
          </p:nvPr>
        </p:nvSpPr>
        <p:spPr>
          <a:xfrm>
            <a:off x="402743" y="281432"/>
            <a:ext cx="5880100" cy="253916"/>
          </a:xfrm>
        </p:spPr>
        <p:txBody>
          <a:bodyPr lIns="0" tIns="0" rIns="0" bIns="0"/>
          <a:lstStyle>
            <a:lvl1pPr>
              <a:defRPr sz="1650" b="1" i="1">
                <a:solidFill>
                  <a:srgbClr val="7E7E7E"/>
                </a:solidFill>
                <a:latin typeface="Arial"/>
                <a:cs typeface="Arial"/>
              </a:defRPr>
            </a:lvl1pPr>
          </a:lstStyle>
          <a:p>
            <a:r>
              <a:rPr lang="en-US"/>
              <a:t>Click to edit Master title style</a:t>
            </a:r>
            <a:endParaRPr/>
          </a:p>
        </p:txBody>
      </p:sp>
      <p:sp>
        <p:nvSpPr>
          <p:cNvPr id="3" name="Holder 3"/>
          <p:cNvSpPr>
            <a:spLocks noGrp="1"/>
          </p:cNvSpPr>
          <p:nvPr>
            <p:ph sz="half" idx="2"/>
          </p:nvPr>
        </p:nvSpPr>
        <p:spPr>
          <a:xfrm>
            <a:off x="457200" y="1577340"/>
            <a:ext cx="3977640" cy="307777"/>
          </a:xfrm>
          <a:prstGeom prst="rect">
            <a:avLst/>
          </a:prstGeom>
        </p:spPr>
        <p:txBody>
          <a:bodyPr wrap="square" lIns="0" tIns="0" rIns="0" bIns="0">
            <a:spAutoFit/>
          </a:bodyPr>
          <a:lstStyle>
            <a:lvl1pPr>
              <a:defRPr/>
            </a:lvl1pPr>
          </a:lstStyle>
          <a:p>
            <a:pPr lvl="0"/>
            <a:r>
              <a:rPr lang="en-US"/>
              <a:t>Click to edit Master text styles</a:t>
            </a:r>
          </a:p>
        </p:txBody>
      </p:sp>
      <p:sp>
        <p:nvSpPr>
          <p:cNvPr id="4" name="Holder 4"/>
          <p:cNvSpPr>
            <a:spLocks noGrp="1"/>
          </p:cNvSpPr>
          <p:nvPr>
            <p:ph sz="half" idx="3"/>
          </p:nvPr>
        </p:nvSpPr>
        <p:spPr>
          <a:xfrm>
            <a:off x="4709160" y="1577340"/>
            <a:ext cx="3977640" cy="307777"/>
          </a:xfrm>
          <a:prstGeom prst="rect">
            <a:avLst/>
          </a:prstGeom>
        </p:spPr>
        <p:txBody>
          <a:bodyPr wrap="square" lIns="0" tIns="0" rIns="0" bIns="0">
            <a:spAutoFit/>
          </a:bodyPr>
          <a:lstStyle>
            <a:lvl1pPr>
              <a:defRPr/>
            </a:lvl1pPr>
          </a:lstStyle>
          <a:p>
            <a:pPr lvl="0"/>
            <a:r>
              <a:rPr lang="en-US"/>
              <a:t>Click to edit Master text styles</a:t>
            </a:r>
          </a:p>
        </p:txBody>
      </p:sp>
      <p:sp>
        <p:nvSpPr>
          <p:cNvPr id="5" name="Holder 5"/>
          <p:cNvSpPr>
            <a:spLocks noGrp="1"/>
          </p:cNvSpPr>
          <p:nvPr>
            <p:ph type="ftr" sz="quarter" idx="5"/>
          </p:nvPr>
        </p:nvSpPr>
        <p:spPr/>
        <p:txBody>
          <a:bodyPr lIns="0" tIns="0" rIns="0" bIns="0"/>
          <a:lstStyle>
            <a:lvl1pPr>
              <a:defRPr sz="900" b="0" i="0">
                <a:solidFill>
                  <a:srgbClr val="7E7E7E"/>
                </a:solidFill>
                <a:latin typeface="Arial MT"/>
                <a:cs typeface="Arial MT"/>
              </a:defRPr>
            </a:lvl1pPr>
          </a:lstStyle>
          <a:p>
            <a:r>
              <a:rPr lang="tr-TR"/>
              <a:t>Universität Passau - Ali Haydar Özdağ</a:t>
            </a:r>
            <a:endParaRPr lang="en-DE"/>
          </a:p>
        </p:txBody>
      </p:sp>
      <p:sp>
        <p:nvSpPr>
          <p:cNvPr id="6" name="Holder 6"/>
          <p:cNvSpPr>
            <a:spLocks noGrp="1"/>
          </p:cNvSpPr>
          <p:nvPr>
            <p:ph type="dt" sz="half" idx="6"/>
          </p:nvPr>
        </p:nvSpPr>
        <p:spPr/>
        <p:txBody>
          <a:bodyPr lIns="0" tIns="0" rIns="0" bIns="0"/>
          <a:lstStyle>
            <a:lvl1pPr>
              <a:defRPr sz="900" b="0" i="0">
                <a:solidFill>
                  <a:srgbClr val="7E7E7E"/>
                </a:solidFill>
                <a:latin typeface="Arial MT"/>
                <a:cs typeface="Arial MT"/>
              </a:defRPr>
            </a:lvl1pPr>
          </a:lstStyle>
          <a:p>
            <a:fld id="{0D227B80-3D8B-4383-B3CC-7B5F07E3DC9B}" type="datetimeyyyy">
              <a:rPr lang="en-DE" smtClean="0"/>
              <a:t>2024</a:t>
            </a:fld>
            <a:endParaRPr lang="en-DE"/>
          </a:p>
        </p:txBody>
      </p:sp>
      <p:sp>
        <p:nvSpPr>
          <p:cNvPr id="7" name="Holder 7"/>
          <p:cNvSpPr>
            <a:spLocks noGrp="1"/>
          </p:cNvSpPr>
          <p:nvPr>
            <p:ph type="sldNum" sz="quarter" idx="7"/>
          </p:nvPr>
        </p:nvSpPr>
        <p:spPr/>
        <p:txBody>
          <a:bodyPr lIns="0" tIns="0" rIns="0" bIns="0"/>
          <a:lstStyle>
            <a:lvl1pPr>
              <a:defRPr sz="900" b="0" i="0">
                <a:solidFill>
                  <a:srgbClr val="7E7E7E"/>
                </a:solidFill>
                <a:latin typeface="Arial MT"/>
                <a:cs typeface="Arial MT"/>
              </a:defRPr>
            </a:lvl1pPr>
          </a:lstStyle>
          <a:p>
            <a:fld id="{FB45117F-EB08-409A-B471-9C70766EC929}" type="slidenum">
              <a:rPr lang="en-DE" smtClean="0"/>
              <a:t>‹#›</a:t>
            </a:fld>
            <a:endParaRPr lang="en-DE"/>
          </a:p>
        </p:txBody>
      </p:sp>
    </p:spTree>
    <p:extLst>
      <p:ext uri="{BB962C8B-B14F-4D97-AF65-F5344CB8AC3E}">
        <p14:creationId xmlns:p14="http://schemas.microsoft.com/office/powerpoint/2010/main" val="7233216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a:xfrm>
            <a:off x="402743" y="281432"/>
            <a:ext cx="5880100" cy="253916"/>
          </a:xfrm>
        </p:spPr>
        <p:txBody>
          <a:bodyPr lIns="0" tIns="0" rIns="0" bIns="0"/>
          <a:lstStyle>
            <a:lvl1pPr>
              <a:defRPr sz="1650" b="1" i="1">
                <a:solidFill>
                  <a:srgbClr val="7E7E7E"/>
                </a:solidFill>
                <a:latin typeface="Arial"/>
                <a:cs typeface="Arial"/>
              </a:defRPr>
            </a:lvl1pPr>
          </a:lstStyle>
          <a:p>
            <a:r>
              <a:rPr lang="en-US"/>
              <a:t>Click to edit Master title style</a:t>
            </a:r>
            <a:endParaRPr/>
          </a:p>
        </p:txBody>
      </p:sp>
      <p:sp>
        <p:nvSpPr>
          <p:cNvPr id="3" name="Holder 3"/>
          <p:cNvSpPr>
            <a:spLocks noGrp="1"/>
          </p:cNvSpPr>
          <p:nvPr>
            <p:ph type="ftr" sz="quarter" idx="5"/>
          </p:nvPr>
        </p:nvSpPr>
        <p:spPr/>
        <p:txBody>
          <a:bodyPr lIns="0" tIns="0" rIns="0" bIns="0"/>
          <a:lstStyle>
            <a:lvl1pPr>
              <a:defRPr sz="900" b="0" i="0">
                <a:solidFill>
                  <a:srgbClr val="7E7E7E"/>
                </a:solidFill>
                <a:latin typeface="Arial MT"/>
                <a:cs typeface="Arial MT"/>
              </a:defRPr>
            </a:lvl1pPr>
          </a:lstStyle>
          <a:p>
            <a:r>
              <a:rPr lang="tr-TR"/>
              <a:t>Universität Passau - Ali Haydar Özdağ</a:t>
            </a:r>
            <a:endParaRPr lang="en-DE"/>
          </a:p>
        </p:txBody>
      </p:sp>
      <p:sp>
        <p:nvSpPr>
          <p:cNvPr id="4" name="Holder 4"/>
          <p:cNvSpPr>
            <a:spLocks noGrp="1"/>
          </p:cNvSpPr>
          <p:nvPr>
            <p:ph type="dt" sz="half" idx="6"/>
          </p:nvPr>
        </p:nvSpPr>
        <p:spPr/>
        <p:txBody>
          <a:bodyPr lIns="0" tIns="0" rIns="0" bIns="0"/>
          <a:lstStyle>
            <a:lvl1pPr>
              <a:defRPr sz="900" b="0" i="0">
                <a:solidFill>
                  <a:srgbClr val="7E7E7E"/>
                </a:solidFill>
                <a:latin typeface="Arial MT"/>
                <a:cs typeface="Arial MT"/>
              </a:defRPr>
            </a:lvl1pPr>
          </a:lstStyle>
          <a:p>
            <a:fld id="{C8BC8ABB-6202-4961-9918-D83125346C69}" type="datetimeyyyy">
              <a:rPr lang="en-DE" smtClean="0"/>
              <a:t>2024</a:t>
            </a:fld>
            <a:endParaRPr lang="en-DE"/>
          </a:p>
        </p:txBody>
      </p:sp>
      <p:sp>
        <p:nvSpPr>
          <p:cNvPr id="5" name="Holder 5"/>
          <p:cNvSpPr>
            <a:spLocks noGrp="1"/>
          </p:cNvSpPr>
          <p:nvPr>
            <p:ph type="sldNum" sz="quarter" idx="7"/>
          </p:nvPr>
        </p:nvSpPr>
        <p:spPr/>
        <p:txBody>
          <a:bodyPr lIns="0" tIns="0" rIns="0" bIns="0"/>
          <a:lstStyle>
            <a:lvl1pPr>
              <a:defRPr sz="900" b="0" i="0">
                <a:solidFill>
                  <a:srgbClr val="7E7E7E"/>
                </a:solidFill>
                <a:latin typeface="Arial MT"/>
                <a:cs typeface="Arial MT"/>
              </a:defRPr>
            </a:lvl1pPr>
          </a:lstStyle>
          <a:p>
            <a:fld id="{FB45117F-EB08-409A-B471-9C70766EC929}" type="slidenum">
              <a:rPr lang="en-DE" smtClean="0"/>
              <a:t>‹#›</a:t>
            </a:fld>
            <a:endParaRPr lang="en-DE"/>
          </a:p>
        </p:txBody>
      </p:sp>
    </p:spTree>
    <p:extLst>
      <p:ext uri="{BB962C8B-B14F-4D97-AF65-F5344CB8AC3E}">
        <p14:creationId xmlns:p14="http://schemas.microsoft.com/office/powerpoint/2010/main" val="34141112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defRPr sz="900" b="0" i="0">
                <a:solidFill>
                  <a:srgbClr val="7E7E7E"/>
                </a:solidFill>
                <a:latin typeface="Arial MT"/>
                <a:cs typeface="Arial MT"/>
              </a:defRPr>
            </a:lvl1pPr>
          </a:lstStyle>
          <a:p>
            <a:r>
              <a:rPr lang="tr-TR"/>
              <a:t>Universität Passau - Ali Haydar Özdağ</a:t>
            </a:r>
            <a:endParaRPr lang="en-DE"/>
          </a:p>
        </p:txBody>
      </p:sp>
      <p:sp>
        <p:nvSpPr>
          <p:cNvPr id="3" name="Holder 3"/>
          <p:cNvSpPr>
            <a:spLocks noGrp="1"/>
          </p:cNvSpPr>
          <p:nvPr>
            <p:ph type="dt" sz="half" idx="6"/>
          </p:nvPr>
        </p:nvSpPr>
        <p:spPr/>
        <p:txBody>
          <a:bodyPr lIns="0" tIns="0" rIns="0" bIns="0"/>
          <a:lstStyle>
            <a:lvl1pPr>
              <a:defRPr sz="900" b="0" i="0">
                <a:solidFill>
                  <a:srgbClr val="7E7E7E"/>
                </a:solidFill>
                <a:latin typeface="Arial MT"/>
                <a:cs typeface="Arial MT"/>
              </a:defRPr>
            </a:lvl1pPr>
          </a:lstStyle>
          <a:p>
            <a:fld id="{3DF50CFF-64C8-4DF4-9A4A-0F66B1CC440C}" type="datetimeyyyy">
              <a:rPr lang="en-DE" smtClean="0"/>
              <a:t>2024</a:t>
            </a:fld>
            <a:endParaRPr lang="en-DE"/>
          </a:p>
        </p:txBody>
      </p:sp>
      <p:sp>
        <p:nvSpPr>
          <p:cNvPr id="4" name="Holder 4"/>
          <p:cNvSpPr>
            <a:spLocks noGrp="1"/>
          </p:cNvSpPr>
          <p:nvPr>
            <p:ph type="sldNum" sz="quarter" idx="7"/>
          </p:nvPr>
        </p:nvSpPr>
        <p:spPr/>
        <p:txBody>
          <a:bodyPr lIns="0" tIns="0" rIns="0" bIns="0"/>
          <a:lstStyle>
            <a:lvl1pPr>
              <a:defRPr sz="900" b="0" i="0">
                <a:solidFill>
                  <a:srgbClr val="7E7E7E"/>
                </a:solidFill>
                <a:latin typeface="Arial MT"/>
                <a:cs typeface="Arial MT"/>
              </a:defRPr>
            </a:lvl1pPr>
          </a:lstStyle>
          <a:p>
            <a:fld id="{FB45117F-EB08-409A-B471-9C70766EC929}" type="slidenum">
              <a:rPr lang="en-DE" smtClean="0"/>
              <a:t>‹#›</a:t>
            </a:fld>
            <a:endParaRPr lang="en-DE"/>
          </a:p>
        </p:txBody>
      </p:sp>
    </p:spTree>
    <p:extLst>
      <p:ext uri="{BB962C8B-B14F-4D97-AF65-F5344CB8AC3E}">
        <p14:creationId xmlns:p14="http://schemas.microsoft.com/office/powerpoint/2010/main" val="28488842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6C97A1-145B-682D-0E64-BE1C45206FDA}"/>
              </a:ext>
            </a:extLst>
          </p:cNvPr>
          <p:cNvSpPr>
            <a:spLocks noGrp="1"/>
          </p:cNvSpPr>
          <p:nvPr>
            <p:ph type="ctrTitle"/>
          </p:nvPr>
        </p:nvSpPr>
        <p:spPr>
          <a:xfrm>
            <a:off x="1143000" y="2124968"/>
            <a:ext cx="6858000" cy="1384995"/>
          </a:xfrm>
        </p:spPr>
        <p:txBody>
          <a:bodyPr anchor="b"/>
          <a:lstStyle>
            <a:lvl1pPr algn="ctr">
              <a:defRPr sz="4500"/>
            </a:lvl1pPr>
          </a:lstStyle>
          <a:p>
            <a:r>
              <a:rPr lang="en-US"/>
              <a:t>Click to edit Master title style</a:t>
            </a:r>
            <a:endParaRPr lang="en-DE"/>
          </a:p>
        </p:txBody>
      </p:sp>
      <p:sp>
        <p:nvSpPr>
          <p:cNvPr id="3" name="Subtitle 2">
            <a:extLst>
              <a:ext uri="{FF2B5EF4-FFF2-40B4-BE49-F238E27FC236}">
                <a16:creationId xmlns:a16="http://schemas.microsoft.com/office/drawing/2014/main" id="{C2C0CB0F-18CD-6D82-AA8E-C6BEF48DBAEC}"/>
              </a:ext>
            </a:extLst>
          </p:cNvPr>
          <p:cNvSpPr>
            <a:spLocks noGrp="1"/>
          </p:cNvSpPr>
          <p:nvPr>
            <p:ph type="subTitle" idx="1"/>
          </p:nvPr>
        </p:nvSpPr>
        <p:spPr>
          <a:xfrm>
            <a:off x="1143000" y="3602038"/>
            <a:ext cx="6858000" cy="276999"/>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DE"/>
          </a:p>
        </p:txBody>
      </p:sp>
      <p:sp>
        <p:nvSpPr>
          <p:cNvPr id="4" name="Date Placeholder 3">
            <a:extLst>
              <a:ext uri="{FF2B5EF4-FFF2-40B4-BE49-F238E27FC236}">
                <a16:creationId xmlns:a16="http://schemas.microsoft.com/office/drawing/2014/main" id="{C789C90E-281B-22CF-2805-22907C8FB47B}"/>
              </a:ext>
            </a:extLst>
          </p:cNvPr>
          <p:cNvSpPr>
            <a:spLocks noGrp="1"/>
          </p:cNvSpPr>
          <p:nvPr>
            <p:ph type="dt" sz="half" idx="10"/>
          </p:nvPr>
        </p:nvSpPr>
        <p:spPr/>
        <p:txBody>
          <a:bodyPr/>
          <a:lstStyle/>
          <a:p>
            <a:fld id="{7C84B45E-4ACC-4AC2-8643-E191D8E7A7BE}" type="datetimeyyyy">
              <a:rPr lang="en-DE" smtClean="0"/>
              <a:t>2024</a:t>
            </a:fld>
            <a:endParaRPr lang="en-DE"/>
          </a:p>
        </p:txBody>
      </p:sp>
      <p:sp>
        <p:nvSpPr>
          <p:cNvPr id="5" name="Footer Placeholder 4">
            <a:extLst>
              <a:ext uri="{FF2B5EF4-FFF2-40B4-BE49-F238E27FC236}">
                <a16:creationId xmlns:a16="http://schemas.microsoft.com/office/drawing/2014/main" id="{C0702DAB-E6F3-4B27-2B6C-DD59BA046981}"/>
              </a:ext>
            </a:extLst>
          </p:cNvPr>
          <p:cNvSpPr>
            <a:spLocks noGrp="1"/>
          </p:cNvSpPr>
          <p:nvPr>
            <p:ph type="ftr" sz="quarter" idx="11"/>
          </p:nvPr>
        </p:nvSpPr>
        <p:spPr/>
        <p:txBody>
          <a:bodyPr/>
          <a:lstStyle/>
          <a:p>
            <a:r>
              <a:rPr lang="tr-TR"/>
              <a:t>Universität Passau - Ali Haydar Özdağ</a:t>
            </a:r>
            <a:endParaRPr lang="en-DE"/>
          </a:p>
        </p:txBody>
      </p:sp>
      <p:sp>
        <p:nvSpPr>
          <p:cNvPr id="6" name="Slide Number Placeholder 5">
            <a:extLst>
              <a:ext uri="{FF2B5EF4-FFF2-40B4-BE49-F238E27FC236}">
                <a16:creationId xmlns:a16="http://schemas.microsoft.com/office/drawing/2014/main" id="{101FB7C1-F079-18D4-67A7-CE34E911CC35}"/>
              </a:ext>
            </a:extLst>
          </p:cNvPr>
          <p:cNvSpPr>
            <a:spLocks noGrp="1"/>
          </p:cNvSpPr>
          <p:nvPr>
            <p:ph type="sldNum" sz="quarter" idx="12"/>
          </p:nvPr>
        </p:nvSpPr>
        <p:spPr/>
        <p:txBody>
          <a:bodyPr/>
          <a:lstStyle/>
          <a:p>
            <a:fld id="{FB45117F-EB08-409A-B471-9C70766EC929}" type="slidenum">
              <a:rPr lang="en-DE" smtClean="0"/>
              <a:t>‹#›</a:t>
            </a:fld>
            <a:endParaRPr lang="en-DE"/>
          </a:p>
        </p:txBody>
      </p:sp>
    </p:spTree>
    <p:extLst>
      <p:ext uri="{BB962C8B-B14F-4D97-AF65-F5344CB8AC3E}">
        <p14:creationId xmlns:p14="http://schemas.microsoft.com/office/powerpoint/2010/main" val="463306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256031" y="682753"/>
            <a:ext cx="6477000" cy="9525"/>
          </a:xfrm>
          <a:custGeom>
            <a:avLst/>
            <a:gdLst/>
            <a:ahLst/>
            <a:cxnLst/>
            <a:rect l="l" t="t" r="r" b="b"/>
            <a:pathLst>
              <a:path w="6477000" h="9525">
                <a:moveTo>
                  <a:pt x="0" y="0"/>
                </a:moveTo>
                <a:lnTo>
                  <a:pt x="6476999" y="9144"/>
                </a:lnTo>
              </a:path>
            </a:pathLst>
          </a:custGeom>
          <a:ln w="9144">
            <a:solidFill>
              <a:srgbClr val="999F9E"/>
            </a:solidFill>
          </a:ln>
        </p:spPr>
        <p:txBody>
          <a:bodyPr wrap="square" lIns="0" tIns="0" rIns="0" bIns="0" rtlCol="0"/>
          <a:lstStyle/>
          <a:p>
            <a:endParaRPr sz="1350"/>
          </a:p>
        </p:txBody>
      </p:sp>
      <p:sp>
        <p:nvSpPr>
          <p:cNvPr id="17" name="bg object 17"/>
          <p:cNvSpPr/>
          <p:nvPr/>
        </p:nvSpPr>
        <p:spPr>
          <a:xfrm>
            <a:off x="256032" y="6382511"/>
            <a:ext cx="8493760" cy="0"/>
          </a:xfrm>
          <a:custGeom>
            <a:avLst/>
            <a:gdLst/>
            <a:ahLst/>
            <a:cxnLst/>
            <a:rect l="l" t="t" r="r" b="b"/>
            <a:pathLst>
              <a:path w="8493760">
                <a:moveTo>
                  <a:pt x="0" y="0"/>
                </a:moveTo>
                <a:lnTo>
                  <a:pt x="8493252" y="0"/>
                </a:lnTo>
              </a:path>
            </a:pathLst>
          </a:custGeom>
          <a:ln w="9144">
            <a:solidFill>
              <a:srgbClr val="999F9E"/>
            </a:solidFill>
          </a:ln>
        </p:spPr>
        <p:txBody>
          <a:bodyPr wrap="square" lIns="0" tIns="0" rIns="0" bIns="0" rtlCol="0"/>
          <a:lstStyle/>
          <a:p>
            <a:endParaRPr sz="1350"/>
          </a:p>
        </p:txBody>
      </p:sp>
      <p:pic>
        <p:nvPicPr>
          <p:cNvPr id="18" name="bg object 18"/>
          <p:cNvPicPr/>
          <p:nvPr/>
        </p:nvPicPr>
        <p:blipFill>
          <a:blip r:embed="rId8" cstate="print"/>
          <a:stretch>
            <a:fillRect/>
          </a:stretch>
        </p:blipFill>
        <p:spPr>
          <a:xfrm>
            <a:off x="6885476" y="355209"/>
            <a:ext cx="1818045" cy="731289"/>
          </a:xfrm>
          <a:prstGeom prst="rect">
            <a:avLst/>
          </a:prstGeom>
        </p:spPr>
      </p:pic>
      <p:sp>
        <p:nvSpPr>
          <p:cNvPr id="2" name="Holder 2"/>
          <p:cNvSpPr>
            <a:spLocks noGrp="1"/>
          </p:cNvSpPr>
          <p:nvPr>
            <p:ph type="title"/>
          </p:nvPr>
        </p:nvSpPr>
        <p:spPr>
          <a:xfrm>
            <a:off x="402743" y="281432"/>
            <a:ext cx="5880100" cy="338554"/>
          </a:xfrm>
          <a:prstGeom prst="rect">
            <a:avLst/>
          </a:prstGeom>
        </p:spPr>
        <p:txBody>
          <a:bodyPr wrap="square" lIns="0" tIns="0" rIns="0" bIns="0">
            <a:spAutoFit/>
          </a:bodyPr>
          <a:lstStyle>
            <a:lvl1pPr>
              <a:defRPr sz="2200" b="1" i="1">
                <a:solidFill>
                  <a:srgbClr val="7E7E7E"/>
                </a:solidFill>
                <a:latin typeface="Arial"/>
                <a:cs typeface="Arial"/>
              </a:defRPr>
            </a:lvl1pPr>
          </a:lstStyle>
          <a:p>
            <a:endParaRPr/>
          </a:p>
        </p:txBody>
      </p:sp>
      <p:sp>
        <p:nvSpPr>
          <p:cNvPr id="3" name="Holder 3"/>
          <p:cNvSpPr>
            <a:spLocks noGrp="1"/>
          </p:cNvSpPr>
          <p:nvPr>
            <p:ph type="body" idx="1"/>
          </p:nvPr>
        </p:nvSpPr>
        <p:spPr>
          <a:xfrm>
            <a:off x="527100" y="1142468"/>
            <a:ext cx="6901180" cy="307777"/>
          </a:xfrm>
          <a:prstGeom prst="rect">
            <a:avLst/>
          </a:prstGeom>
        </p:spPr>
        <p:txBody>
          <a:bodyPr wrap="square" lIns="0" tIns="0" rIns="0" bIns="0">
            <a:spAutoFit/>
          </a:bodyPr>
          <a:lstStyle>
            <a:lvl1pPr>
              <a:defRPr sz="2000" b="0" i="0">
                <a:solidFill>
                  <a:srgbClr val="4D4D4D"/>
                </a:solidFill>
                <a:latin typeface="Arial MT"/>
                <a:cs typeface="Arial MT"/>
              </a:defRPr>
            </a:lvl1pPr>
          </a:lstStyle>
          <a:p>
            <a:endParaRPr/>
          </a:p>
        </p:txBody>
      </p:sp>
      <p:sp>
        <p:nvSpPr>
          <p:cNvPr id="4" name="Holder 4"/>
          <p:cNvSpPr>
            <a:spLocks noGrp="1"/>
          </p:cNvSpPr>
          <p:nvPr>
            <p:ph type="ftr" sz="quarter" idx="5"/>
          </p:nvPr>
        </p:nvSpPr>
        <p:spPr>
          <a:xfrm>
            <a:off x="2234881" y="6541449"/>
            <a:ext cx="4536059" cy="138499"/>
          </a:xfrm>
          <a:prstGeom prst="rect">
            <a:avLst/>
          </a:prstGeom>
        </p:spPr>
        <p:txBody>
          <a:bodyPr wrap="square" lIns="0" tIns="0" rIns="0" bIns="0">
            <a:spAutoFit/>
          </a:bodyPr>
          <a:lstStyle>
            <a:lvl1pPr>
              <a:defRPr sz="900" b="0" i="0">
                <a:solidFill>
                  <a:srgbClr val="7E7E7E"/>
                </a:solidFill>
                <a:latin typeface="Arial MT"/>
                <a:cs typeface="Arial MT"/>
              </a:defRPr>
            </a:lvl1pPr>
          </a:lstStyle>
          <a:p>
            <a:r>
              <a:rPr lang="tr-TR"/>
              <a:t>Universität Passau - Ali Haydar Özdağ</a:t>
            </a:r>
            <a:endParaRPr lang="en-DE" dirty="0"/>
          </a:p>
        </p:txBody>
      </p:sp>
      <p:sp>
        <p:nvSpPr>
          <p:cNvPr id="5" name="Holder 5"/>
          <p:cNvSpPr>
            <a:spLocks noGrp="1"/>
          </p:cNvSpPr>
          <p:nvPr>
            <p:ph type="dt" sz="half" idx="6"/>
          </p:nvPr>
        </p:nvSpPr>
        <p:spPr>
          <a:xfrm>
            <a:off x="402743" y="6531161"/>
            <a:ext cx="612775" cy="138499"/>
          </a:xfrm>
          <a:prstGeom prst="rect">
            <a:avLst/>
          </a:prstGeom>
        </p:spPr>
        <p:txBody>
          <a:bodyPr wrap="square" lIns="0" tIns="0" rIns="0" bIns="0">
            <a:spAutoFit/>
          </a:bodyPr>
          <a:lstStyle>
            <a:lvl1pPr>
              <a:defRPr sz="900" b="0" i="0">
                <a:solidFill>
                  <a:srgbClr val="7E7E7E"/>
                </a:solidFill>
                <a:latin typeface="Arial MT"/>
                <a:cs typeface="Arial MT"/>
              </a:defRPr>
            </a:lvl1pPr>
          </a:lstStyle>
          <a:p>
            <a:fld id="{C6DD6858-4D54-49BC-9DA9-E6E4BCA02F77}" type="datetimeyyyy">
              <a:rPr lang="en-DE" smtClean="0"/>
              <a:t>2024</a:t>
            </a:fld>
            <a:endParaRPr lang="en-DE" dirty="0"/>
          </a:p>
        </p:txBody>
      </p:sp>
      <p:sp>
        <p:nvSpPr>
          <p:cNvPr id="6" name="Holder 6"/>
          <p:cNvSpPr>
            <a:spLocks noGrp="1"/>
          </p:cNvSpPr>
          <p:nvPr>
            <p:ph type="sldNum" sz="quarter" idx="7"/>
          </p:nvPr>
        </p:nvSpPr>
        <p:spPr>
          <a:xfrm>
            <a:off x="8263382" y="6531161"/>
            <a:ext cx="259715" cy="138499"/>
          </a:xfrm>
          <a:prstGeom prst="rect">
            <a:avLst/>
          </a:prstGeom>
        </p:spPr>
        <p:txBody>
          <a:bodyPr wrap="square" lIns="0" tIns="0" rIns="0" bIns="0">
            <a:spAutoFit/>
          </a:bodyPr>
          <a:lstStyle>
            <a:lvl1pPr>
              <a:defRPr sz="900" b="0" i="0">
                <a:solidFill>
                  <a:srgbClr val="7E7E7E"/>
                </a:solidFill>
                <a:latin typeface="Arial MT"/>
                <a:cs typeface="Arial MT"/>
              </a:defRPr>
            </a:lvl1pPr>
          </a:lstStyle>
          <a:p>
            <a:fld id="{FB45117F-EB08-409A-B471-9C70766EC929}" type="slidenum">
              <a:rPr lang="en-DE" smtClean="0"/>
              <a:t>‹#›</a:t>
            </a:fld>
            <a:endParaRPr lang="en-DE" dirty="0"/>
          </a:p>
        </p:txBody>
      </p:sp>
    </p:spTree>
    <p:extLst>
      <p:ext uri="{BB962C8B-B14F-4D97-AF65-F5344CB8AC3E}">
        <p14:creationId xmlns:p14="http://schemas.microsoft.com/office/powerpoint/2010/main" val="9905212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Lst>
  <p:hf hdr="0"/>
  <p:txStyles>
    <p:titleStyle>
      <a:lvl1pPr eaLnBrk="1" hangingPunct="1">
        <a:defRPr>
          <a:latin typeface="+mj-lt"/>
          <a:ea typeface="+mj-ea"/>
          <a:cs typeface="+mj-cs"/>
        </a:defRPr>
      </a:lvl1pPr>
    </p:titleStyle>
    <p:bodyStyle>
      <a:lvl1pPr marL="0" eaLnBrk="1" hangingPunct="1">
        <a:defRPr>
          <a:latin typeface="+mn-lt"/>
          <a:ea typeface="+mn-ea"/>
          <a:cs typeface="+mn-cs"/>
        </a:defRPr>
      </a:lvl1pPr>
      <a:lvl2pPr marL="342900" eaLnBrk="1" hangingPunct="1">
        <a:defRPr>
          <a:latin typeface="+mn-lt"/>
          <a:ea typeface="+mn-ea"/>
          <a:cs typeface="+mn-cs"/>
        </a:defRPr>
      </a:lvl2pPr>
      <a:lvl3pPr marL="685800" eaLnBrk="1" hangingPunct="1">
        <a:defRPr>
          <a:latin typeface="+mn-lt"/>
          <a:ea typeface="+mn-ea"/>
          <a:cs typeface="+mn-cs"/>
        </a:defRPr>
      </a:lvl3pPr>
      <a:lvl4pPr marL="1028700" eaLnBrk="1" hangingPunct="1">
        <a:defRPr>
          <a:latin typeface="+mn-lt"/>
          <a:ea typeface="+mn-ea"/>
          <a:cs typeface="+mn-cs"/>
        </a:defRPr>
      </a:lvl4pPr>
      <a:lvl5pPr marL="1371600" eaLnBrk="1" hangingPunct="1">
        <a:defRPr>
          <a:latin typeface="+mn-lt"/>
          <a:ea typeface="+mn-ea"/>
          <a:cs typeface="+mn-cs"/>
        </a:defRPr>
      </a:lvl5pPr>
      <a:lvl6pPr marL="1714500" eaLnBrk="1" hangingPunct="1">
        <a:defRPr>
          <a:latin typeface="+mn-lt"/>
          <a:ea typeface="+mn-ea"/>
          <a:cs typeface="+mn-cs"/>
        </a:defRPr>
      </a:lvl6pPr>
      <a:lvl7pPr marL="2057400" eaLnBrk="1" hangingPunct="1">
        <a:defRPr>
          <a:latin typeface="+mn-lt"/>
          <a:ea typeface="+mn-ea"/>
          <a:cs typeface="+mn-cs"/>
        </a:defRPr>
      </a:lvl7pPr>
      <a:lvl8pPr marL="2400300" eaLnBrk="1" hangingPunct="1">
        <a:defRPr>
          <a:latin typeface="+mn-lt"/>
          <a:ea typeface="+mn-ea"/>
          <a:cs typeface="+mn-cs"/>
        </a:defRPr>
      </a:lvl8pPr>
      <a:lvl9pPr marL="2743200" eaLnBrk="1" hangingPunct="1">
        <a:defRPr>
          <a:latin typeface="+mn-lt"/>
          <a:ea typeface="+mn-ea"/>
          <a:cs typeface="+mn-cs"/>
        </a:defRPr>
      </a:lvl9pPr>
    </p:bodyStyle>
    <p:otherStyle>
      <a:lvl1pPr marL="0" eaLnBrk="1" hangingPunct="1">
        <a:defRPr>
          <a:latin typeface="+mn-lt"/>
          <a:ea typeface="+mn-ea"/>
          <a:cs typeface="+mn-cs"/>
        </a:defRPr>
      </a:lvl1pPr>
      <a:lvl2pPr marL="342900" eaLnBrk="1" hangingPunct="1">
        <a:defRPr>
          <a:latin typeface="+mn-lt"/>
          <a:ea typeface="+mn-ea"/>
          <a:cs typeface="+mn-cs"/>
        </a:defRPr>
      </a:lvl2pPr>
      <a:lvl3pPr marL="685800" eaLnBrk="1" hangingPunct="1">
        <a:defRPr>
          <a:latin typeface="+mn-lt"/>
          <a:ea typeface="+mn-ea"/>
          <a:cs typeface="+mn-cs"/>
        </a:defRPr>
      </a:lvl3pPr>
      <a:lvl4pPr marL="1028700" eaLnBrk="1" hangingPunct="1">
        <a:defRPr>
          <a:latin typeface="+mn-lt"/>
          <a:ea typeface="+mn-ea"/>
          <a:cs typeface="+mn-cs"/>
        </a:defRPr>
      </a:lvl4pPr>
      <a:lvl5pPr marL="1371600" eaLnBrk="1" hangingPunct="1">
        <a:defRPr>
          <a:latin typeface="+mn-lt"/>
          <a:ea typeface="+mn-ea"/>
          <a:cs typeface="+mn-cs"/>
        </a:defRPr>
      </a:lvl5pPr>
      <a:lvl6pPr marL="1714500" eaLnBrk="1" hangingPunct="1">
        <a:defRPr>
          <a:latin typeface="+mn-lt"/>
          <a:ea typeface="+mn-ea"/>
          <a:cs typeface="+mn-cs"/>
        </a:defRPr>
      </a:lvl6pPr>
      <a:lvl7pPr marL="2057400" eaLnBrk="1" hangingPunct="1">
        <a:defRPr>
          <a:latin typeface="+mn-lt"/>
          <a:ea typeface="+mn-ea"/>
          <a:cs typeface="+mn-cs"/>
        </a:defRPr>
      </a:lvl7pPr>
      <a:lvl8pPr marL="2400300" eaLnBrk="1" hangingPunct="1">
        <a:defRPr>
          <a:latin typeface="+mn-lt"/>
          <a:ea typeface="+mn-ea"/>
          <a:cs typeface="+mn-cs"/>
        </a:defRPr>
      </a:lvl8pPr>
      <a:lvl9pPr marL="2743200" eaLnBrk="1" hangingPunct="1">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6.xml"/><Relationship Id="rId4" Type="http://schemas.openxmlformats.org/officeDocument/2006/relationships/image" Target="../media/image8.png"/></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ahoirg/HyperParametersTuning__PresentationAndMaterials" TargetMode="External"/><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6.xml"/><Relationship Id="rId4" Type="http://schemas.openxmlformats.org/officeDocument/2006/relationships/image" Target="../media/image14.png"/></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hyperlink" Target="https://github.com/ahoirg/HyperParametersTuning__PresentationAndMaterials" TargetMode="External"/><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hyperlink" Target="https://www.youtube.com/watch?v=DTcfH5W6o08" TargetMode="External"/><Relationship Id="rId2" Type="http://schemas.openxmlformats.org/officeDocument/2006/relationships/hyperlink" Target="https://www.youtube.com/watch?v=vnXx7t2pnvQ" TargetMode="External"/><Relationship Id="rId1" Type="http://schemas.openxmlformats.org/officeDocument/2006/relationships/slideLayout" Target="../slideLayouts/slideLayout2.xml"/><Relationship Id="rId4" Type="http://schemas.openxmlformats.org/officeDocument/2006/relationships/hyperlink" Target="https://aws.amazon.com/what-is/hyperparameter-tuning/?nc1=h_ls"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Veri Yer Tutucusu 2">
            <a:extLst>
              <a:ext uri="{FF2B5EF4-FFF2-40B4-BE49-F238E27FC236}">
                <a16:creationId xmlns:a16="http://schemas.microsoft.com/office/drawing/2014/main" id="{99CE6F6F-C395-7682-8F3F-603362F610AD}"/>
              </a:ext>
            </a:extLst>
          </p:cNvPr>
          <p:cNvSpPr>
            <a:spLocks noGrp="1"/>
          </p:cNvSpPr>
          <p:nvPr>
            <p:ph type="dt" sz="half" idx="6"/>
          </p:nvPr>
        </p:nvSpPr>
        <p:spPr/>
        <p:txBody>
          <a:bodyPr/>
          <a:lstStyle/>
          <a:p>
            <a:fld id="{D0FEA431-8A15-4C59-ADEA-652AA9662BB6}" type="datetimeyyyy">
              <a:rPr lang="en-DE" smtClean="0"/>
              <a:t>2024</a:t>
            </a:fld>
            <a:endParaRPr lang="en-DE" dirty="0"/>
          </a:p>
        </p:txBody>
      </p:sp>
      <p:sp>
        <p:nvSpPr>
          <p:cNvPr id="4" name="Alt Bilgi Yer Tutucusu 3">
            <a:extLst>
              <a:ext uri="{FF2B5EF4-FFF2-40B4-BE49-F238E27FC236}">
                <a16:creationId xmlns:a16="http://schemas.microsoft.com/office/drawing/2014/main" id="{9066B486-4A16-7825-C7BD-B533875AF015}"/>
              </a:ext>
            </a:extLst>
          </p:cNvPr>
          <p:cNvSpPr>
            <a:spLocks noGrp="1"/>
          </p:cNvSpPr>
          <p:nvPr>
            <p:ph type="ftr" sz="quarter" idx="5"/>
          </p:nvPr>
        </p:nvSpPr>
        <p:spPr/>
        <p:txBody>
          <a:bodyPr/>
          <a:lstStyle/>
          <a:p>
            <a:r>
              <a:rPr lang="en-GB" dirty="0"/>
              <a:t>Universität</a:t>
            </a:r>
            <a:r>
              <a:rPr lang="tr-TR" dirty="0"/>
              <a:t> </a:t>
            </a:r>
            <a:r>
              <a:rPr lang="en-GB" dirty="0"/>
              <a:t>Passau</a:t>
            </a:r>
            <a:r>
              <a:rPr lang="tr-TR" dirty="0"/>
              <a:t> - Ali Haydar Özdağ</a:t>
            </a:r>
            <a:endParaRPr lang="en-DE" dirty="0"/>
          </a:p>
        </p:txBody>
      </p:sp>
      <p:sp>
        <p:nvSpPr>
          <p:cNvPr id="5" name="Slayt Numarası Yer Tutucusu 4">
            <a:extLst>
              <a:ext uri="{FF2B5EF4-FFF2-40B4-BE49-F238E27FC236}">
                <a16:creationId xmlns:a16="http://schemas.microsoft.com/office/drawing/2014/main" id="{5500CB83-1474-8CF3-55E1-929033F13594}"/>
              </a:ext>
            </a:extLst>
          </p:cNvPr>
          <p:cNvSpPr>
            <a:spLocks noGrp="1"/>
          </p:cNvSpPr>
          <p:nvPr>
            <p:ph type="sldNum" sz="quarter" idx="7"/>
          </p:nvPr>
        </p:nvSpPr>
        <p:spPr/>
        <p:txBody>
          <a:bodyPr/>
          <a:lstStyle/>
          <a:p>
            <a:fld id="{FB45117F-EB08-409A-B471-9C70766EC929}" type="slidenum">
              <a:rPr lang="en-DE" smtClean="0"/>
              <a:t>1</a:t>
            </a:fld>
            <a:endParaRPr lang="en-DE" dirty="0"/>
          </a:p>
        </p:txBody>
      </p:sp>
      <p:pic>
        <p:nvPicPr>
          <p:cNvPr id="6" name="Bildplatzhalter 14">
            <a:extLst>
              <a:ext uri="{FF2B5EF4-FFF2-40B4-BE49-F238E27FC236}">
                <a16:creationId xmlns:a16="http://schemas.microsoft.com/office/drawing/2014/main" id="{F851E433-077C-A263-51F8-6E45192D5884}"/>
              </a:ext>
            </a:extLst>
          </p:cNvPr>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a:xfrm>
            <a:off x="315671" y="2250665"/>
            <a:ext cx="8512658" cy="2935237"/>
          </a:xfrm>
          <a:prstGeom prst="rect">
            <a:avLst/>
          </a:prstGeom>
        </p:spPr>
      </p:pic>
      <p:sp>
        <p:nvSpPr>
          <p:cNvPr id="9" name="Metin kutusu 8">
            <a:extLst>
              <a:ext uri="{FF2B5EF4-FFF2-40B4-BE49-F238E27FC236}">
                <a16:creationId xmlns:a16="http://schemas.microsoft.com/office/drawing/2014/main" id="{2984F60E-7058-1B53-EB1A-1F6C554E1E17}"/>
              </a:ext>
            </a:extLst>
          </p:cNvPr>
          <p:cNvSpPr txBox="1"/>
          <p:nvPr/>
        </p:nvSpPr>
        <p:spPr>
          <a:xfrm>
            <a:off x="142566" y="268462"/>
            <a:ext cx="6848169" cy="369332"/>
          </a:xfrm>
          <a:prstGeom prst="rect">
            <a:avLst/>
          </a:prstGeom>
          <a:noFill/>
        </p:spPr>
        <p:txBody>
          <a:bodyPr wrap="square">
            <a:spAutoFit/>
          </a:bodyPr>
          <a:lstStyle/>
          <a:p>
            <a:r>
              <a:rPr lang="tr-TR" dirty="0" err="1"/>
              <a:t>Current</a:t>
            </a:r>
            <a:r>
              <a:rPr lang="tr-TR" dirty="0"/>
              <a:t> </a:t>
            </a:r>
            <a:r>
              <a:rPr lang="tr-TR" dirty="0" err="1"/>
              <a:t>topics</a:t>
            </a:r>
            <a:r>
              <a:rPr lang="tr-TR" dirty="0"/>
              <a:t> in Machine Learning: Advanced </a:t>
            </a:r>
            <a:r>
              <a:rPr lang="tr-TR" dirty="0" err="1"/>
              <a:t>Concepts</a:t>
            </a:r>
            <a:r>
              <a:rPr lang="tr-TR" dirty="0"/>
              <a:t> in ML</a:t>
            </a:r>
          </a:p>
        </p:txBody>
      </p:sp>
      <p:sp>
        <p:nvSpPr>
          <p:cNvPr id="12" name="Metin kutusu 11">
            <a:extLst>
              <a:ext uri="{FF2B5EF4-FFF2-40B4-BE49-F238E27FC236}">
                <a16:creationId xmlns:a16="http://schemas.microsoft.com/office/drawing/2014/main" id="{664E7174-66B7-E6E6-1A30-57083818DDBB}"/>
              </a:ext>
            </a:extLst>
          </p:cNvPr>
          <p:cNvSpPr txBox="1"/>
          <p:nvPr/>
        </p:nvSpPr>
        <p:spPr>
          <a:xfrm>
            <a:off x="709130" y="1487432"/>
            <a:ext cx="5294671" cy="369332"/>
          </a:xfrm>
          <a:prstGeom prst="rect">
            <a:avLst/>
          </a:prstGeom>
          <a:noFill/>
        </p:spPr>
        <p:txBody>
          <a:bodyPr wrap="square">
            <a:spAutoFit/>
          </a:bodyPr>
          <a:lstStyle/>
          <a:p>
            <a:r>
              <a:rPr lang="tr-TR" dirty="0" err="1"/>
              <a:t>Hyperparameter</a:t>
            </a:r>
            <a:r>
              <a:rPr lang="tr-TR" dirty="0"/>
              <a:t> </a:t>
            </a:r>
            <a:r>
              <a:rPr lang="tr-TR" dirty="0" err="1"/>
              <a:t>Tuning</a:t>
            </a:r>
            <a:r>
              <a:rPr lang="tr-TR" dirty="0"/>
              <a:t> in ML</a:t>
            </a:r>
          </a:p>
        </p:txBody>
      </p:sp>
    </p:spTree>
    <p:extLst>
      <p:ext uri="{BB962C8B-B14F-4D97-AF65-F5344CB8AC3E}">
        <p14:creationId xmlns:p14="http://schemas.microsoft.com/office/powerpoint/2010/main" val="42315909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CB1A21F5-1DFA-26AB-3182-E289D3532677}"/>
              </a:ext>
            </a:extLst>
          </p:cNvPr>
          <p:cNvSpPr>
            <a:spLocks noGrp="1"/>
          </p:cNvSpPr>
          <p:nvPr>
            <p:ph type="title"/>
          </p:nvPr>
        </p:nvSpPr>
        <p:spPr>
          <a:xfrm>
            <a:off x="273789" y="395154"/>
            <a:ext cx="5880100" cy="276999"/>
          </a:xfrm>
        </p:spPr>
        <p:txBody>
          <a:bodyPr/>
          <a:lstStyle/>
          <a:p>
            <a:r>
              <a:rPr lang="en-GB" sz="1800" dirty="0"/>
              <a:t>Motivation</a:t>
            </a:r>
            <a:endParaRPr lang="tr-TR" dirty="0"/>
          </a:p>
        </p:txBody>
      </p:sp>
      <p:sp>
        <p:nvSpPr>
          <p:cNvPr id="4" name="Alt Bilgi Yer Tutucusu 3">
            <a:extLst>
              <a:ext uri="{FF2B5EF4-FFF2-40B4-BE49-F238E27FC236}">
                <a16:creationId xmlns:a16="http://schemas.microsoft.com/office/drawing/2014/main" id="{60945811-05A6-205A-F6A4-F8D301BFF357}"/>
              </a:ext>
            </a:extLst>
          </p:cNvPr>
          <p:cNvSpPr>
            <a:spLocks noGrp="1"/>
          </p:cNvSpPr>
          <p:nvPr>
            <p:ph type="ftr" sz="quarter" idx="5"/>
          </p:nvPr>
        </p:nvSpPr>
        <p:spPr/>
        <p:txBody>
          <a:bodyPr/>
          <a:lstStyle/>
          <a:p>
            <a:r>
              <a:rPr lang="tr-TR"/>
              <a:t>Universität Passau - Ali Haydar Özdağ</a:t>
            </a:r>
            <a:endParaRPr lang="en-DE"/>
          </a:p>
        </p:txBody>
      </p:sp>
      <p:sp>
        <p:nvSpPr>
          <p:cNvPr id="5" name="Veri Yer Tutucusu 4">
            <a:extLst>
              <a:ext uri="{FF2B5EF4-FFF2-40B4-BE49-F238E27FC236}">
                <a16:creationId xmlns:a16="http://schemas.microsoft.com/office/drawing/2014/main" id="{A695E262-9C53-09A9-2DA6-1A3622B19668}"/>
              </a:ext>
            </a:extLst>
          </p:cNvPr>
          <p:cNvSpPr>
            <a:spLocks noGrp="1"/>
          </p:cNvSpPr>
          <p:nvPr>
            <p:ph type="dt" sz="half" idx="6"/>
          </p:nvPr>
        </p:nvSpPr>
        <p:spPr/>
        <p:txBody>
          <a:bodyPr/>
          <a:lstStyle/>
          <a:p>
            <a:fld id="{D904BD96-4B7C-47A6-B04A-720B9930CF5E}" type="datetimeyyyy">
              <a:rPr lang="en-DE" smtClean="0"/>
              <a:t>2024</a:t>
            </a:fld>
            <a:endParaRPr lang="en-DE"/>
          </a:p>
        </p:txBody>
      </p:sp>
      <p:sp>
        <p:nvSpPr>
          <p:cNvPr id="6" name="Slayt Numarası Yer Tutucusu 5">
            <a:extLst>
              <a:ext uri="{FF2B5EF4-FFF2-40B4-BE49-F238E27FC236}">
                <a16:creationId xmlns:a16="http://schemas.microsoft.com/office/drawing/2014/main" id="{E3B2BEE8-F3F1-9365-50DD-1E3159962A12}"/>
              </a:ext>
            </a:extLst>
          </p:cNvPr>
          <p:cNvSpPr>
            <a:spLocks noGrp="1"/>
          </p:cNvSpPr>
          <p:nvPr>
            <p:ph type="sldNum" sz="quarter" idx="7"/>
          </p:nvPr>
        </p:nvSpPr>
        <p:spPr/>
        <p:txBody>
          <a:bodyPr/>
          <a:lstStyle/>
          <a:p>
            <a:fld id="{FB45117F-EB08-409A-B471-9C70766EC929}" type="slidenum">
              <a:rPr lang="en-DE" smtClean="0"/>
              <a:t>10</a:t>
            </a:fld>
            <a:endParaRPr lang="en-DE"/>
          </a:p>
        </p:txBody>
      </p:sp>
      <p:sp>
        <p:nvSpPr>
          <p:cNvPr id="8" name="Metin kutusu 7">
            <a:extLst>
              <a:ext uri="{FF2B5EF4-FFF2-40B4-BE49-F238E27FC236}">
                <a16:creationId xmlns:a16="http://schemas.microsoft.com/office/drawing/2014/main" id="{76A46863-7D87-95DA-13E8-77C499DAF409}"/>
              </a:ext>
            </a:extLst>
          </p:cNvPr>
          <p:cNvSpPr txBox="1"/>
          <p:nvPr/>
        </p:nvSpPr>
        <p:spPr>
          <a:xfrm>
            <a:off x="273789" y="1813173"/>
            <a:ext cx="7875079" cy="3231654"/>
          </a:xfrm>
          <a:prstGeom prst="rect">
            <a:avLst/>
          </a:prstGeom>
          <a:noFill/>
        </p:spPr>
        <p:txBody>
          <a:bodyPr wrap="square">
            <a:spAutoFit/>
          </a:bodyPr>
          <a:lstStyle/>
          <a:p>
            <a:pPr marL="285750" indent="-285750">
              <a:buFont typeface="Arial" panose="020B0604020202020204" pitchFamily="34" charset="0"/>
              <a:buChar char="•"/>
            </a:pPr>
            <a:r>
              <a:rPr lang="tr-TR" sz="1800" dirty="0" err="1">
                <a:solidFill>
                  <a:schemeClr val="tx1"/>
                </a:solidFill>
              </a:rPr>
              <a:t>Finds</a:t>
            </a:r>
            <a:r>
              <a:rPr lang="en-GB" sz="1800" dirty="0">
                <a:solidFill>
                  <a:schemeClr val="tx1"/>
                </a:solidFill>
              </a:rPr>
              <a:t> the best combinations in the hyperparameters space</a:t>
            </a:r>
            <a:r>
              <a:rPr lang="tr-TR" sz="1800" dirty="0">
                <a:solidFill>
                  <a:schemeClr val="tx1"/>
                </a:solidFill>
              </a:rPr>
              <a:t>; </a:t>
            </a:r>
            <a:r>
              <a:rPr lang="en-GB" sz="1800" dirty="0">
                <a:solidFill>
                  <a:schemeClr val="tx1"/>
                </a:solidFill>
              </a:rPr>
              <a:t> </a:t>
            </a:r>
            <a:endParaRPr lang="tr-TR" sz="1800" dirty="0">
              <a:solidFill>
                <a:schemeClr val="tx1"/>
              </a:solidFill>
            </a:endParaRPr>
          </a:p>
          <a:p>
            <a:pPr marL="628650" lvl="1" indent="-285750">
              <a:buFont typeface="Arial" panose="020B0604020202020204" pitchFamily="34" charset="0"/>
              <a:buChar char="•"/>
            </a:pPr>
            <a:r>
              <a:rPr lang="en-GB" dirty="0">
                <a:solidFill>
                  <a:schemeClr val="tx1"/>
                </a:solidFill>
                <a:latin typeface="Arial MT"/>
              </a:rPr>
              <a:t>improve</a:t>
            </a:r>
            <a:r>
              <a:rPr lang="tr-TR" dirty="0">
                <a:solidFill>
                  <a:schemeClr val="tx1"/>
                </a:solidFill>
                <a:latin typeface="Arial MT"/>
              </a:rPr>
              <a:t>s</a:t>
            </a:r>
            <a:r>
              <a:rPr lang="en-GB" dirty="0">
                <a:solidFill>
                  <a:schemeClr val="tx1"/>
                </a:solidFill>
                <a:latin typeface="Arial MT"/>
              </a:rPr>
              <a:t> model performance, </a:t>
            </a:r>
            <a:endParaRPr lang="tr-TR" dirty="0">
              <a:solidFill>
                <a:schemeClr val="tx1"/>
              </a:solidFill>
              <a:latin typeface="Arial MT"/>
            </a:endParaRPr>
          </a:p>
          <a:p>
            <a:pPr marL="628650" lvl="1" indent="-285750">
              <a:buFont typeface="Arial" panose="020B0604020202020204" pitchFamily="34" charset="0"/>
              <a:buChar char="•"/>
            </a:pPr>
            <a:r>
              <a:rPr lang="en-GB" dirty="0">
                <a:solidFill>
                  <a:schemeClr val="tx1"/>
                </a:solidFill>
                <a:latin typeface="Arial MT"/>
              </a:rPr>
              <a:t>increase</a:t>
            </a:r>
            <a:r>
              <a:rPr lang="tr-TR" dirty="0">
                <a:solidFill>
                  <a:schemeClr val="tx1"/>
                </a:solidFill>
                <a:latin typeface="Arial MT"/>
              </a:rPr>
              <a:t>s</a:t>
            </a:r>
            <a:r>
              <a:rPr lang="en-GB" dirty="0">
                <a:solidFill>
                  <a:schemeClr val="tx1"/>
                </a:solidFill>
                <a:latin typeface="Arial MT"/>
              </a:rPr>
              <a:t> accuracy, </a:t>
            </a:r>
            <a:endParaRPr lang="tr-TR" dirty="0">
              <a:solidFill>
                <a:schemeClr val="tx1"/>
              </a:solidFill>
              <a:latin typeface="Arial MT"/>
            </a:endParaRPr>
          </a:p>
          <a:p>
            <a:pPr marL="628650" lvl="1" indent="-285750">
              <a:buFont typeface="Arial" panose="020B0604020202020204" pitchFamily="34" charset="0"/>
              <a:buChar char="•"/>
            </a:pPr>
            <a:r>
              <a:rPr lang="en-GB" dirty="0">
                <a:solidFill>
                  <a:schemeClr val="tx1"/>
                </a:solidFill>
                <a:latin typeface="Arial MT"/>
              </a:rPr>
              <a:t>reduce</a:t>
            </a:r>
            <a:r>
              <a:rPr lang="tr-TR" dirty="0">
                <a:solidFill>
                  <a:schemeClr val="tx1"/>
                </a:solidFill>
                <a:latin typeface="Arial MT"/>
              </a:rPr>
              <a:t>s</a:t>
            </a:r>
            <a:r>
              <a:rPr lang="en-GB" dirty="0">
                <a:solidFill>
                  <a:schemeClr val="tx1"/>
                </a:solidFill>
                <a:latin typeface="Arial MT"/>
              </a:rPr>
              <a:t> overfitting </a:t>
            </a:r>
            <a:endParaRPr lang="tr-TR" dirty="0">
              <a:solidFill>
                <a:schemeClr val="tx1"/>
              </a:solidFill>
              <a:latin typeface="Arial MT"/>
            </a:endParaRPr>
          </a:p>
          <a:p>
            <a:pPr marL="628650" lvl="1" indent="-285750">
              <a:buFont typeface="Arial" panose="020B0604020202020204" pitchFamily="34" charset="0"/>
              <a:buChar char="•"/>
            </a:pPr>
            <a:r>
              <a:rPr lang="en-GB" dirty="0">
                <a:solidFill>
                  <a:schemeClr val="tx1"/>
                </a:solidFill>
                <a:latin typeface="Arial MT"/>
              </a:rPr>
              <a:t>optimize</a:t>
            </a:r>
            <a:r>
              <a:rPr lang="tr-TR" dirty="0">
                <a:solidFill>
                  <a:schemeClr val="tx1"/>
                </a:solidFill>
                <a:latin typeface="Arial MT"/>
              </a:rPr>
              <a:t>s</a:t>
            </a:r>
            <a:r>
              <a:rPr lang="en-GB" dirty="0">
                <a:solidFill>
                  <a:schemeClr val="tx1"/>
                </a:solidFill>
                <a:latin typeface="Arial MT"/>
              </a:rPr>
              <a:t> training time</a:t>
            </a:r>
            <a:endParaRPr lang="tr-TR" dirty="0">
              <a:solidFill>
                <a:schemeClr val="tx1"/>
              </a:solidFill>
              <a:latin typeface="Arial MT"/>
            </a:endParaRPr>
          </a:p>
          <a:p>
            <a:pPr lvl="1"/>
            <a:endParaRPr lang="tr-TR" dirty="0">
              <a:solidFill>
                <a:schemeClr val="tx1"/>
              </a:solidFill>
              <a:latin typeface="Arial MT"/>
            </a:endParaRPr>
          </a:p>
          <a:p>
            <a:pPr marL="285750" indent="-285750">
              <a:buFont typeface="Arial" panose="020B0604020202020204" pitchFamily="34" charset="0"/>
              <a:buChar char="•"/>
            </a:pPr>
            <a:r>
              <a:rPr lang="en-GB" sz="2000" b="0" i="0" dirty="0">
                <a:solidFill>
                  <a:schemeClr val="tx1"/>
                </a:solidFill>
                <a:effectLst/>
              </a:rPr>
              <a:t>Choosing the best hyperparameters is not easy. There are many options, and it's hard to know which one is the best without trying</a:t>
            </a:r>
            <a:endParaRPr lang="tr-TR" sz="2000" b="0" i="0" dirty="0">
              <a:solidFill>
                <a:schemeClr val="tx1"/>
              </a:solidFill>
              <a:effectLst/>
            </a:endParaRPr>
          </a:p>
          <a:p>
            <a:pPr marL="285750" indent="-285750">
              <a:buFont typeface="Arial" panose="020B0604020202020204" pitchFamily="34" charset="0"/>
              <a:buChar char="•"/>
            </a:pPr>
            <a:endParaRPr lang="tr-TR" sz="2000" dirty="0">
              <a:solidFill>
                <a:schemeClr val="tx1"/>
              </a:solidFill>
            </a:endParaRPr>
          </a:p>
          <a:p>
            <a:pPr marL="285750" indent="-285750">
              <a:buFont typeface="Arial" panose="020B0604020202020204" pitchFamily="34" charset="0"/>
              <a:buChar char="•"/>
            </a:pPr>
            <a:r>
              <a:rPr lang="en-GB" sz="1800" dirty="0">
                <a:solidFill>
                  <a:schemeClr val="tx1"/>
                </a:solidFill>
              </a:rPr>
              <a:t>Hyperparameter optimization techniques help us test different hyperparameters quickly and find the best ones. </a:t>
            </a:r>
            <a:endParaRPr lang="tr-TR" sz="2300" dirty="0">
              <a:solidFill>
                <a:schemeClr val="tx1"/>
              </a:solidFill>
            </a:endParaRPr>
          </a:p>
        </p:txBody>
      </p:sp>
    </p:spTree>
    <p:extLst>
      <p:ext uri="{BB962C8B-B14F-4D97-AF65-F5344CB8AC3E}">
        <p14:creationId xmlns:p14="http://schemas.microsoft.com/office/powerpoint/2010/main" val="35531512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CDF705BE-392C-1C4D-89EC-DEB4FA20D2AE}"/>
              </a:ext>
            </a:extLst>
          </p:cNvPr>
          <p:cNvSpPr>
            <a:spLocks noGrp="1"/>
          </p:cNvSpPr>
          <p:nvPr>
            <p:ph type="title"/>
          </p:nvPr>
        </p:nvSpPr>
        <p:spPr>
          <a:xfrm>
            <a:off x="204066" y="226665"/>
            <a:ext cx="5880100" cy="430887"/>
          </a:xfrm>
        </p:spPr>
        <p:txBody>
          <a:bodyPr/>
          <a:lstStyle/>
          <a:p>
            <a:r>
              <a:rPr lang="tr-TR" sz="2800" dirty="0" err="1"/>
              <a:t>Agenda</a:t>
            </a:r>
            <a:endParaRPr lang="tr-TR" sz="2800" i="0" dirty="0">
              <a:solidFill>
                <a:srgbClr val="A1A1A1"/>
              </a:solidFill>
            </a:endParaRPr>
          </a:p>
        </p:txBody>
      </p:sp>
      <p:sp>
        <p:nvSpPr>
          <p:cNvPr id="4" name="Alt Bilgi Yer Tutucusu 3">
            <a:extLst>
              <a:ext uri="{FF2B5EF4-FFF2-40B4-BE49-F238E27FC236}">
                <a16:creationId xmlns:a16="http://schemas.microsoft.com/office/drawing/2014/main" id="{77AAA153-A26C-D1BE-6CD1-324E57729CE3}"/>
              </a:ext>
            </a:extLst>
          </p:cNvPr>
          <p:cNvSpPr>
            <a:spLocks noGrp="1"/>
          </p:cNvSpPr>
          <p:nvPr>
            <p:ph type="ftr" sz="quarter" idx="5"/>
          </p:nvPr>
        </p:nvSpPr>
        <p:spPr/>
        <p:txBody>
          <a:bodyPr/>
          <a:lstStyle/>
          <a:p>
            <a:r>
              <a:rPr lang="tr-TR"/>
              <a:t>Universität Passau - Ali Haydar Özdağ</a:t>
            </a:r>
            <a:endParaRPr lang="en-DE"/>
          </a:p>
        </p:txBody>
      </p:sp>
      <p:sp>
        <p:nvSpPr>
          <p:cNvPr id="5" name="Veri Yer Tutucusu 4">
            <a:extLst>
              <a:ext uri="{FF2B5EF4-FFF2-40B4-BE49-F238E27FC236}">
                <a16:creationId xmlns:a16="http://schemas.microsoft.com/office/drawing/2014/main" id="{7C019FE5-A34B-8163-6DD3-F8B4D9666235}"/>
              </a:ext>
            </a:extLst>
          </p:cNvPr>
          <p:cNvSpPr>
            <a:spLocks noGrp="1"/>
          </p:cNvSpPr>
          <p:nvPr>
            <p:ph type="dt" sz="half" idx="6"/>
          </p:nvPr>
        </p:nvSpPr>
        <p:spPr/>
        <p:txBody>
          <a:bodyPr/>
          <a:lstStyle/>
          <a:p>
            <a:fld id="{D904BD96-4B7C-47A6-B04A-720B9930CF5E}" type="datetimeyyyy">
              <a:rPr lang="en-DE" smtClean="0"/>
              <a:t>2024</a:t>
            </a:fld>
            <a:endParaRPr lang="en-DE"/>
          </a:p>
        </p:txBody>
      </p:sp>
      <p:sp>
        <p:nvSpPr>
          <p:cNvPr id="6" name="Slayt Numarası Yer Tutucusu 5">
            <a:extLst>
              <a:ext uri="{FF2B5EF4-FFF2-40B4-BE49-F238E27FC236}">
                <a16:creationId xmlns:a16="http://schemas.microsoft.com/office/drawing/2014/main" id="{2FB145C9-8915-B931-3D10-720F3449CC9F}"/>
              </a:ext>
            </a:extLst>
          </p:cNvPr>
          <p:cNvSpPr>
            <a:spLocks noGrp="1"/>
          </p:cNvSpPr>
          <p:nvPr>
            <p:ph type="sldNum" sz="quarter" idx="7"/>
          </p:nvPr>
        </p:nvSpPr>
        <p:spPr/>
        <p:txBody>
          <a:bodyPr/>
          <a:lstStyle/>
          <a:p>
            <a:fld id="{FB45117F-EB08-409A-B471-9C70766EC929}" type="slidenum">
              <a:rPr lang="en-DE" smtClean="0"/>
              <a:t>11</a:t>
            </a:fld>
            <a:endParaRPr lang="en-DE"/>
          </a:p>
        </p:txBody>
      </p:sp>
      <p:sp>
        <p:nvSpPr>
          <p:cNvPr id="8" name="Rectangle 12">
            <a:extLst>
              <a:ext uri="{FF2B5EF4-FFF2-40B4-BE49-F238E27FC236}">
                <a16:creationId xmlns:a16="http://schemas.microsoft.com/office/drawing/2014/main" id="{1352EBAB-DC08-3828-821C-89E07E5338DF}"/>
              </a:ext>
            </a:extLst>
          </p:cNvPr>
          <p:cNvSpPr/>
          <p:nvPr/>
        </p:nvSpPr>
        <p:spPr bwMode="auto">
          <a:xfrm>
            <a:off x="2792361" y="1102546"/>
            <a:ext cx="5730736" cy="4983621"/>
          </a:xfrm>
          <a:prstGeom prst="rect">
            <a:avLst/>
          </a:prstGeom>
          <a:solidFill>
            <a:srgbClr val="DDDDDD"/>
          </a:solidFill>
          <a:ln w="19050" cap="flat" cmpd="sng" algn="ctr">
            <a:solidFill>
              <a:srgbClr val="FF7F00"/>
            </a:solidFill>
            <a:prstDash val="solid"/>
            <a:round/>
            <a:headEnd type="none" w="med" len="med"/>
            <a:tailEnd type="none" w="med" len="med"/>
          </a:ln>
          <a:effectLst/>
        </p:spPr>
        <p:txBody>
          <a:bodyPr vert="horz" wrap="square" lIns="90000" tIns="46800" rIns="90000" bIns="46800" numCol="1" rtlCol="0" anchor="ctr" anchorCtr="0" compatLnSpc="1">
            <a:prstTxWarp prst="textNoShape">
              <a:avLst/>
            </a:prstTxWarp>
          </a:bodyPr>
          <a:lstStyle/>
          <a:p>
            <a:pPr marL="0" marR="0" indent="0" algn="ctr" defTabSz="914400" rtl="0" eaLnBrk="0" fontAlgn="base" latinLnBrk="0" hangingPunct="0">
              <a:lnSpc>
                <a:spcPct val="100000"/>
              </a:lnSpc>
              <a:spcBef>
                <a:spcPct val="20000"/>
              </a:spcBef>
              <a:spcAft>
                <a:spcPct val="0"/>
              </a:spcAft>
              <a:buClrTx/>
              <a:buSzTx/>
              <a:buFontTx/>
              <a:buNone/>
              <a:tabLst/>
            </a:pPr>
            <a:endParaRPr kumimoji="0" lang="en-DE" sz="1800" b="0" i="0" u="none" strike="noStrike" cap="none" normalizeH="0" baseline="0">
              <a:ln>
                <a:noFill/>
              </a:ln>
              <a:solidFill>
                <a:srgbClr val="000066"/>
              </a:solidFill>
              <a:effectLst/>
              <a:latin typeface="Arial" charset="0"/>
            </a:endParaRPr>
          </a:p>
        </p:txBody>
      </p:sp>
      <p:pic>
        <p:nvPicPr>
          <p:cNvPr id="10" name="Resim 9">
            <a:extLst>
              <a:ext uri="{FF2B5EF4-FFF2-40B4-BE49-F238E27FC236}">
                <a16:creationId xmlns:a16="http://schemas.microsoft.com/office/drawing/2014/main" id="{CD27C999-64DA-9778-E1A6-AA55A141CD9D}"/>
              </a:ext>
            </a:extLst>
          </p:cNvPr>
          <p:cNvPicPr>
            <a:picLocks noChangeAspect="1"/>
          </p:cNvPicPr>
          <p:nvPr/>
        </p:nvPicPr>
        <p:blipFill>
          <a:blip r:embed="rId2"/>
          <a:stretch>
            <a:fillRect/>
          </a:stretch>
        </p:blipFill>
        <p:spPr>
          <a:xfrm>
            <a:off x="204066" y="1087925"/>
            <a:ext cx="2588295" cy="4998242"/>
          </a:xfrm>
          <a:prstGeom prst="rect">
            <a:avLst/>
          </a:prstGeom>
        </p:spPr>
      </p:pic>
      <p:sp>
        <p:nvSpPr>
          <p:cNvPr id="3" name="Alt Başlık 2">
            <a:extLst>
              <a:ext uri="{FF2B5EF4-FFF2-40B4-BE49-F238E27FC236}">
                <a16:creationId xmlns:a16="http://schemas.microsoft.com/office/drawing/2014/main" id="{0830E3DB-4269-91D2-D556-2D171A79F7A5}"/>
              </a:ext>
            </a:extLst>
          </p:cNvPr>
          <p:cNvSpPr txBox="1">
            <a:spLocks/>
          </p:cNvSpPr>
          <p:nvPr/>
        </p:nvSpPr>
        <p:spPr>
          <a:xfrm>
            <a:off x="2913749" y="1881826"/>
            <a:ext cx="5487960" cy="2954655"/>
          </a:xfrm>
          <a:prstGeom prst="rect">
            <a:avLst/>
          </a:prstGeom>
        </p:spPr>
        <p:txBody>
          <a:bodyPr wrap="square" lIns="0" tIns="0" rIns="0" bIns="0">
            <a:spAutoFit/>
          </a:bodyPr>
          <a:lstStyle>
            <a:lvl1pPr marL="0" eaLnBrk="1" hangingPunct="1">
              <a:defRPr sz="1500" b="0" i="0">
                <a:solidFill>
                  <a:srgbClr val="4D4D4D"/>
                </a:solidFill>
                <a:latin typeface="Arial MT"/>
                <a:ea typeface="+mn-ea"/>
                <a:cs typeface="Arial MT"/>
              </a:defRPr>
            </a:lvl1pPr>
            <a:lvl2pPr marL="342900" eaLnBrk="1" hangingPunct="1">
              <a:defRPr>
                <a:latin typeface="+mn-lt"/>
                <a:ea typeface="+mn-ea"/>
                <a:cs typeface="+mn-cs"/>
              </a:defRPr>
            </a:lvl2pPr>
            <a:lvl3pPr marL="685800" eaLnBrk="1" hangingPunct="1">
              <a:defRPr>
                <a:latin typeface="+mn-lt"/>
                <a:ea typeface="+mn-ea"/>
                <a:cs typeface="+mn-cs"/>
              </a:defRPr>
            </a:lvl3pPr>
            <a:lvl4pPr marL="1028700" eaLnBrk="1" hangingPunct="1">
              <a:defRPr>
                <a:latin typeface="+mn-lt"/>
                <a:ea typeface="+mn-ea"/>
                <a:cs typeface="+mn-cs"/>
              </a:defRPr>
            </a:lvl4pPr>
            <a:lvl5pPr marL="1371600" eaLnBrk="1" hangingPunct="1">
              <a:defRPr>
                <a:latin typeface="+mn-lt"/>
                <a:ea typeface="+mn-ea"/>
                <a:cs typeface="+mn-cs"/>
              </a:defRPr>
            </a:lvl5pPr>
            <a:lvl6pPr marL="1714500" eaLnBrk="1" hangingPunct="1">
              <a:defRPr>
                <a:latin typeface="+mn-lt"/>
                <a:ea typeface="+mn-ea"/>
                <a:cs typeface="+mn-cs"/>
              </a:defRPr>
            </a:lvl6pPr>
            <a:lvl7pPr marL="2057400" eaLnBrk="1" hangingPunct="1">
              <a:defRPr>
                <a:latin typeface="+mn-lt"/>
                <a:ea typeface="+mn-ea"/>
                <a:cs typeface="+mn-cs"/>
              </a:defRPr>
            </a:lvl7pPr>
            <a:lvl8pPr marL="2400300" eaLnBrk="1" hangingPunct="1">
              <a:defRPr>
                <a:latin typeface="+mn-lt"/>
                <a:ea typeface="+mn-ea"/>
                <a:cs typeface="+mn-cs"/>
              </a:defRPr>
            </a:lvl8pPr>
            <a:lvl9pPr marL="2743200" eaLnBrk="1" hangingPunct="1">
              <a:defRPr>
                <a:latin typeface="+mn-lt"/>
                <a:ea typeface="+mn-ea"/>
                <a:cs typeface="+mn-cs"/>
              </a:defRPr>
            </a:lvl9pPr>
          </a:lstStyle>
          <a:p>
            <a:pPr marL="285750" indent="-285750" algn="l">
              <a:buFont typeface="Arial" panose="020B0604020202020204" pitchFamily="34" charset="0"/>
              <a:buChar char="•"/>
            </a:pPr>
            <a:r>
              <a:rPr lang="en-GB" sz="2400" dirty="0"/>
              <a:t>Introduction</a:t>
            </a:r>
            <a:endParaRPr lang="tr-TR" sz="2400" dirty="0"/>
          </a:p>
          <a:p>
            <a:pPr marL="285750" indent="-285750" algn="l">
              <a:buFont typeface="Arial" panose="020B0604020202020204" pitchFamily="34" charset="0"/>
              <a:buChar char="•"/>
            </a:pPr>
            <a:endParaRPr lang="tr-TR" sz="2400" b="1" dirty="0"/>
          </a:p>
          <a:p>
            <a:pPr marL="285750" indent="-285750" algn="l">
              <a:buFont typeface="Arial" panose="020B0604020202020204" pitchFamily="34" charset="0"/>
              <a:buChar char="•"/>
            </a:pPr>
            <a:r>
              <a:rPr lang="en-GB" sz="2400" dirty="0"/>
              <a:t>Motivation</a:t>
            </a:r>
            <a:endParaRPr lang="tr-TR" sz="2400" dirty="0"/>
          </a:p>
          <a:p>
            <a:pPr marL="285750" indent="-285750" algn="l">
              <a:buFont typeface="Arial" panose="020B0604020202020204" pitchFamily="34" charset="0"/>
              <a:buChar char="•"/>
            </a:pPr>
            <a:endParaRPr lang="tr-TR" sz="2400" dirty="0"/>
          </a:p>
          <a:p>
            <a:pPr marL="285750" indent="-285750" algn="l">
              <a:buFont typeface="Arial" panose="020B0604020202020204" pitchFamily="34" charset="0"/>
              <a:buChar char="•"/>
            </a:pPr>
            <a:r>
              <a:rPr lang="tr-TR" sz="2400" b="1" dirty="0" err="1"/>
              <a:t>Hyperparameter</a:t>
            </a:r>
            <a:r>
              <a:rPr lang="tr-TR" sz="2400" b="1" dirty="0"/>
              <a:t> </a:t>
            </a:r>
            <a:r>
              <a:rPr lang="tr-TR" sz="2400" b="1" dirty="0" err="1"/>
              <a:t>Optimization</a:t>
            </a:r>
            <a:r>
              <a:rPr lang="tr-TR" sz="2400" b="1" dirty="0"/>
              <a:t> </a:t>
            </a:r>
            <a:r>
              <a:rPr lang="tr-TR" sz="2400" b="1" dirty="0" err="1"/>
              <a:t>Techniques</a:t>
            </a:r>
            <a:endParaRPr lang="tr-TR" sz="2400" dirty="0"/>
          </a:p>
          <a:p>
            <a:pPr algn="l"/>
            <a:endParaRPr lang="tr-TR" sz="2400" dirty="0"/>
          </a:p>
          <a:p>
            <a:pPr marL="285750" indent="-285750" algn="l">
              <a:buFont typeface="Arial" panose="020B0604020202020204" pitchFamily="34" charset="0"/>
              <a:buChar char="•"/>
            </a:pPr>
            <a:r>
              <a:rPr lang="tr-TR" sz="2400" dirty="0" err="1"/>
              <a:t>References</a:t>
            </a:r>
            <a:endParaRPr lang="tr-TR" sz="2400" dirty="0"/>
          </a:p>
        </p:txBody>
      </p:sp>
    </p:spTree>
    <p:extLst>
      <p:ext uri="{BB962C8B-B14F-4D97-AF65-F5344CB8AC3E}">
        <p14:creationId xmlns:p14="http://schemas.microsoft.com/office/powerpoint/2010/main" val="28028896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B4768C28-BA2D-D87E-8861-926F4D9EA99E}"/>
              </a:ext>
            </a:extLst>
          </p:cNvPr>
          <p:cNvSpPr>
            <a:spLocks noGrp="1"/>
          </p:cNvSpPr>
          <p:nvPr>
            <p:ph type="ctrTitle"/>
          </p:nvPr>
        </p:nvSpPr>
        <p:spPr>
          <a:xfrm>
            <a:off x="189271" y="178052"/>
            <a:ext cx="6581669" cy="276999"/>
          </a:xfrm>
        </p:spPr>
        <p:txBody>
          <a:bodyPr/>
          <a:lstStyle/>
          <a:p>
            <a:pPr algn="l"/>
            <a:r>
              <a:rPr lang="tr-TR" sz="1800" dirty="0" err="1"/>
              <a:t>Hyperparameter</a:t>
            </a:r>
            <a:r>
              <a:rPr lang="tr-TR" sz="1800" dirty="0"/>
              <a:t> </a:t>
            </a:r>
            <a:r>
              <a:rPr lang="tr-TR" sz="1800" dirty="0" err="1"/>
              <a:t>Optimization</a:t>
            </a:r>
            <a:r>
              <a:rPr lang="tr-TR" sz="1800" dirty="0"/>
              <a:t> </a:t>
            </a:r>
            <a:r>
              <a:rPr lang="tr-TR" sz="1800" dirty="0" err="1"/>
              <a:t>Techniques</a:t>
            </a:r>
            <a:endParaRPr lang="tr-TR" sz="1800" dirty="0"/>
          </a:p>
        </p:txBody>
      </p:sp>
      <p:sp>
        <p:nvSpPr>
          <p:cNvPr id="3" name="Alt Başlık 2">
            <a:extLst>
              <a:ext uri="{FF2B5EF4-FFF2-40B4-BE49-F238E27FC236}">
                <a16:creationId xmlns:a16="http://schemas.microsoft.com/office/drawing/2014/main" id="{21744A51-6D81-568F-D9F4-D3FDD001260D}"/>
              </a:ext>
            </a:extLst>
          </p:cNvPr>
          <p:cNvSpPr>
            <a:spLocks noGrp="1"/>
          </p:cNvSpPr>
          <p:nvPr>
            <p:ph type="subTitle" idx="1"/>
          </p:nvPr>
        </p:nvSpPr>
        <p:spPr>
          <a:xfrm>
            <a:off x="518455" y="2051263"/>
            <a:ext cx="7243916" cy="3077766"/>
          </a:xfrm>
        </p:spPr>
        <p:txBody>
          <a:bodyPr/>
          <a:lstStyle/>
          <a:p>
            <a:pPr marL="285750" indent="-285750" algn="l">
              <a:buFont typeface="Arial" panose="020B0604020202020204" pitchFamily="34" charset="0"/>
              <a:buChar char="•"/>
            </a:pPr>
            <a:r>
              <a:rPr lang="tr-TR" sz="2000" dirty="0">
                <a:solidFill>
                  <a:schemeClr val="tx1"/>
                </a:solidFill>
              </a:rPr>
              <a:t>Model-</a:t>
            </a:r>
            <a:r>
              <a:rPr lang="tr-TR" sz="2000" dirty="0" err="1">
                <a:solidFill>
                  <a:schemeClr val="tx1"/>
                </a:solidFill>
              </a:rPr>
              <a:t>free</a:t>
            </a:r>
            <a:r>
              <a:rPr lang="tr-TR" sz="2000" dirty="0">
                <a:solidFill>
                  <a:schemeClr val="tx1"/>
                </a:solidFill>
              </a:rPr>
              <a:t> </a:t>
            </a:r>
            <a:r>
              <a:rPr lang="tr-TR" sz="2000" dirty="0" err="1">
                <a:solidFill>
                  <a:schemeClr val="tx1"/>
                </a:solidFill>
              </a:rPr>
              <a:t>algorithms</a:t>
            </a:r>
            <a:endParaRPr lang="tr-TR" sz="2000" dirty="0">
              <a:solidFill>
                <a:schemeClr val="tx1"/>
              </a:solidFill>
            </a:endParaRPr>
          </a:p>
          <a:p>
            <a:pPr marL="628650" lvl="1" indent="-285750" algn="l">
              <a:buFont typeface="Arial" panose="020B0604020202020204" pitchFamily="34" charset="0"/>
              <a:buChar char="•"/>
            </a:pPr>
            <a:r>
              <a:rPr lang="tr-TR" sz="2000" dirty="0" err="1">
                <a:solidFill>
                  <a:schemeClr val="tx1"/>
                </a:solidFill>
                <a:latin typeface="Arial MT"/>
              </a:rPr>
              <a:t>Babysitting</a:t>
            </a:r>
            <a:endParaRPr lang="tr-TR" sz="2000" dirty="0">
              <a:solidFill>
                <a:schemeClr val="tx1"/>
              </a:solidFill>
              <a:latin typeface="Arial MT"/>
            </a:endParaRPr>
          </a:p>
          <a:p>
            <a:pPr marL="628650" lvl="1" indent="-285750" algn="l">
              <a:buFont typeface="Arial" panose="020B0604020202020204" pitchFamily="34" charset="0"/>
              <a:buChar char="•"/>
            </a:pPr>
            <a:r>
              <a:rPr lang="tr-TR" sz="2000" dirty="0">
                <a:solidFill>
                  <a:schemeClr val="tx1"/>
                </a:solidFill>
                <a:latin typeface="Arial MT"/>
              </a:rPr>
              <a:t>Grid </a:t>
            </a:r>
            <a:r>
              <a:rPr lang="tr-TR" sz="2000" dirty="0" err="1">
                <a:solidFill>
                  <a:schemeClr val="tx1"/>
                </a:solidFill>
                <a:latin typeface="Arial MT"/>
              </a:rPr>
              <a:t>search</a:t>
            </a:r>
            <a:endParaRPr lang="tr-TR" sz="2000" dirty="0">
              <a:solidFill>
                <a:schemeClr val="tx1"/>
              </a:solidFill>
              <a:latin typeface="Arial MT"/>
            </a:endParaRPr>
          </a:p>
          <a:p>
            <a:pPr marL="628650" lvl="1" indent="-285750" algn="l">
              <a:buFont typeface="Arial" panose="020B0604020202020204" pitchFamily="34" charset="0"/>
              <a:buChar char="•"/>
            </a:pPr>
            <a:r>
              <a:rPr lang="tr-TR" sz="2000" dirty="0" err="1">
                <a:solidFill>
                  <a:schemeClr val="tx1"/>
                </a:solidFill>
                <a:latin typeface="Arial MT"/>
              </a:rPr>
              <a:t>Random</a:t>
            </a:r>
            <a:r>
              <a:rPr lang="tr-TR" sz="2000" dirty="0">
                <a:solidFill>
                  <a:schemeClr val="tx1"/>
                </a:solidFill>
                <a:latin typeface="Arial MT"/>
              </a:rPr>
              <a:t> </a:t>
            </a:r>
            <a:r>
              <a:rPr lang="tr-TR" sz="2000" dirty="0" err="1">
                <a:solidFill>
                  <a:schemeClr val="tx1"/>
                </a:solidFill>
                <a:latin typeface="Arial MT"/>
              </a:rPr>
              <a:t>search</a:t>
            </a:r>
            <a:endParaRPr lang="tr-TR" sz="2000" dirty="0">
              <a:solidFill>
                <a:schemeClr val="tx1"/>
              </a:solidFill>
              <a:latin typeface="Arial MT"/>
            </a:endParaRPr>
          </a:p>
          <a:p>
            <a:pPr marL="285750" indent="-285750" algn="l">
              <a:buFont typeface="Arial" panose="020B0604020202020204" pitchFamily="34" charset="0"/>
              <a:buChar char="•"/>
            </a:pPr>
            <a:r>
              <a:rPr lang="tr-TR" sz="2000" dirty="0" err="1">
                <a:solidFill>
                  <a:schemeClr val="tx1"/>
                </a:solidFill>
              </a:rPr>
              <a:t>Bayesian</a:t>
            </a:r>
            <a:r>
              <a:rPr lang="tr-TR" sz="2000" dirty="0">
                <a:solidFill>
                  <a:schemeClr val="tx1"/>
                </a:solidFill>
              </a:rPr>
              <a:t> </a:t>
            </a:r>
            <a:r>
              <a:rPr lang="tr-TR" sz="2000" dirty="0" err="1">
                <a:solidFill>
                  <a:schemeClr val="tx1"/>
                </a:solidFill>
              </a:rPr>
              <a:t>optimization</a:t>
            </a:r>
            <a:endParaRPr lang="tr-TR" sz="2000" dirty="0">
              <a:solidFill>
                <a:schemeClr val="tx1"/>
              </a:solidFill>
            </a:endParaRPr>
          </a:p>
          <a:p>
            <a:pPr marL="628650" lvl="1" indent="-285750" algn="l">
              <a:buFont typeface="Arial" panose="020B0604020202020204" pitchFamily="34" charset="0"/>
              <a:buChar char="•"/>
            </a:pPr>
            <a:r>
              <a:rPr lang="tr-TR" sz="2000" dirty="0">
                <a:solidFill>
                  <a:schemeClr val="tx1"/>
                </a:solidFill>
                <a:latin typeface="Arial MT"/>
              </a:rPr>
              <a:t>BO-GP</a:t>
            </a:r>
          </a:p>
          <a:p>
            <a:pPr marL="342900" indent="-342900" algn="l">
              <a:buFont typeface="Arial" panose="020B0604020202020204" pitchFamily="34" charset="0"/>
              <a:buChar char="•"/>
            </a:pPr>
            <a:r>
              <a:rPr lang="tr-TR" sz="2000" dirty="0">
                <a:solidFill>
                  <a:schemeClr val="tx1"/>
                </a:solidFill>
              </a:rPr>
              <a:t>Multi-</a:t>
            </a:r>
            <a:r>
              <a:rPr lang="tr-TR" sz="2000" dirty="0" err="1">
                <a:solidFill>
                  <a:schemeClr val="tx1"/>
                </a:solidFill>
              </a:rPr>
              <a:t>fidelity</a:t>
            </a:r>
            <a:r>
              <a:rPr lang="tr-TR" sz="2000" dirty="0">
                <a:solidFill>
                  <a:schemeClr val="tx1"/>
                </a:solidFill>
              </a:rPr>
              <a:t> </a:t>
            </a:r>
            <a:r>
              <a:rPr lang="tr-TR" sz="2000" dirty="0" err="1">
                <a:solidFill>
                  <a:schemeClr val="tx1"/>
                </a:solidFill>
              </a:rPr>
              <a:t>optimization</a:t>
            </a:r>
            <a:r>
              <a:rPr lang="tr-TR" sz="2000" dirty="0">
                <a:solidFill>
                  <a:schemeClr val="tx1"/>
                </a:solidFill>
              </a:rPr>
              <a:t> </a:t>
            </a:r>
            <a:r>
              <a:rPr lang="tr-TR" sz="2000" dirty="0" err="1">
                <a:solidFill>
                  <a:schemeClr val="tx1"/>
                </a:solidFill>
              </a:rPr>
              <a:t>algorithms</a:t>
            </a:r>
            <a:endParaRPr lang="tr-TR" sz="2000" dirty="0">
              <a:solidFill>
                <a:schemeClr val="tx1"/>
              </a:solidFill>
            </a:endParaRPr>
          </a:p>
          <a:p>
            <a:pPr marL="628650" lvl="1" indent="-285750" algn="l">
              <a:buFont typeface="Arial" panose="020B0604020202020204" pitchFamily="34" charset="0"/>
              <a:buChar char="•"/>
            </a:pPr>
            <a:r>
              <a:rPr lang="tr-TR" sz="2000" dirty="0" err="1">
                <a:solidFill>
                  <a:schemeClr val="tx1"/>
                </a:solidFill>
                <a:latin typeface="Arial MT"/>
              </a:rPr>
              <a:t>Successive</a:t>
            </a:r>
            <a:r>
              <a:rPr lang="tr-TR" sz="2000" dirty="0">
                <a:solidFill>
                  <a:schemeClr val="tx1"/>
                </a:solidFill>
                <a:latin typeface="Arial MT"/>
              </a:rPr>
              <a:t> </a:t>
            </a:r>
            <a:r>
              <a:rPr lang="tr-TR" sz="2000" dirty="0" err="1">
                <a:solidFill>
                  <a:schemeClr val="tx1"/>
                </a:solidFill>
                <a:latin typeface="Arial MT"/>
              </a:rPr>
              <a:t>halving</a:t>
            </a:r>
            <a:endParaRPr lang="tr-TR" sz="2000" dirty="0">
              <a:solidFill>
                <a:schemeClr val="tx1"/>
              </a:solidFill>
              <a:latin typeface="Arial MT"/>
            </a:endParaRPr>
          </a:p>
          <a:p>
            <a:pPr marL="628650" lvl="1" indent="-285750" algn="l">
              <a:buFont typeface="Arial" panose="020B0604020202020204" pitchFamily="34" charset="0"/>
              <a:buChar char="•"/>
            </a:pPr>
            <a:r>
              <a:rPr lang="tr-TR" sz="2000" dirty="0" err="1">
                <a:solidFill>
                  <a:schemeClr val="tx1"/>
                </a:solidFill>
                <a:latin typeface="Arial MT"/>
              </a:rPr>
              <a:t>Hyperband</a:t>
            </a:r>
            <a:endParaRPr lang="tr-TR" sz="2000" dirty="0">
              <a:solidFill>
                <a:schemeClr val="tx1"/>
              </a:solidFill>
              <a:latin typeface="Arial MT"/>
            </a:endParaRPr>
          </a:p>
          <a:p>
            <a:pPr marL="285750" indent="-285750" algn="l">
              <a:buFont typeface="Arial" panose="020B0604020202020204" pitchFamily="34" charset="0"/>
              <a:buChar char="•"/>
            </a:pPr>
            <a:r>
              <a:rPr lang="tr-TR" sz="2000" dirty="0" err="1">
                <a:solidFill>
                  <a:schemeClr val="tx1"/>
                </a:solidFill>
              </a:rPr>
              <a:t>Genetic</a:t>
            </a:r>
            <a:r>
              <a:rPr lang="tr-TR" sz="2000" dirty="0">
                <a:solidFill>
                  <a:schemeClr val="tx1"/>
                </a:solidFill>
              </a:rPr>
              <a:t> </a:t>
            </a:r>
            <a:r>
              <a:rPr lang="tr-TR" sz="2000" dirty="0" err="1">
                <a:solidFill>
                  <a:schemeClr val="tx1"/>
                </a:solidFill>
              </a:rPr>
              <a:t>algorithm</a:t>
            </a:r>
            <a:endParaRPr lang="tr-TR" sz="2000" dirty="0">
              <a:solidFill>
                <a:schemeClr val="tx1"/>
              </a:solidFill>
            </a:endParaRPr>
          </a:p>
        </p:txBody>
      </p:sp>
      <p:sp>
        <p:nvSpPr>
          <p:cNvPr id="4" name="Veri Yer Tutucusu 3">
            <a:extLst>
              <a:ext uri="{FF2B5EF4-FFF2-40B4-BE49-F238E27FC236}">
                <a16:creationId xmlns:a16="http://schemas.microsoft.com/office/drawing/2014/main" id="{06FDC65D-A496-D0F5-97DD-0E203B7D50FC}"/>
              </a:ext>
            </a:extLst>
          </p:cNvPr>
          <p:cNvSpPr>
            <a:spLocks noGrp="1"/>
          </p:cNvSpPr>
          <p:nvPr>
            <p:ph type="dt" sz="half" idx="10"/>
          </p:nvPr>
        </p:nvSpPr>
        <p:spPr/>
        <p:txBody>
          <a:bodyPr/>
          <a:lstStyle/>
          <a:p>
            <a:fld id="{7C84B45E-4ACC-4AC2-8643-E191D8E7A7BE}" type="datetimeyyyy">
              <a:rPr lang="en-DE" smtClean="0"/>
              <a:t>2024</a:t>
            </a:fld>
            <a:endParaRPr lang="en-DE"/>
          </a:p>
        </p:txBody>
      </p:sp>
      <p:sp>
        <p:nvSpPr>
          <p:cNvPr id="5" name="Alt Bilgi Yer Tutucusu 4">
            <a:extLst>
              <a:ext uri="{FF2B5EF4-FFF2-40B4-BE49-F238E27FC236}">
                <a16:creationId xmlns:a16="http://schemas.microsoft.com/office/drawing/2014/main" id="{9C597F22-F699-05AA-6CB3-860C76ED9051}"/>
              </a:ext>
            </a:extLst>
          </p:cNvPr>
          <p:cNvSpPr>
            <a:spLocks noGrp="1"/>
          </p:cNvSpPr>
          <p:nvPr>
            <p:ph type="ftr" sz="quarter" idx="11"/>
          </p:nvPr>
        </p:nvSpPr>
        <p:spPr/>
        <p:txBody>
          <a:bodyPr/>
          <a:lstStyle/>
          <a:p>
            <a:r>
              <a:rPr lang="tr-TR"/>
              <a:t>Universität Passau - Ali Haydar Özdağ</a:t>
            </a:r>
            <a:endParaRPr lang="en-DE"/>
          </a:p>
        </p:txBody>
      </p:sp>
      <p:sp>
        <p:nvSpPr>
          <p:cNvPr id="6" name="Slayt Numarası Yer Tutucusu 5">
            <a:extLst>
              <a:ext uri="{FF2B5EF4-FFF2-40B4-BE49-F238E27FC236}">
                <a16:creationId xmlns:a16="http://schemas.microsoft.com/office/drawing/2014/main" id="{1373E3E4-F395-9FD7-8BD5-7C07F877B0F5}"/>
              </a:ext>
            </a:extLst>
          </p:cNvPr>
          <p:cNvSpPr>
            <a:spLocks noGrp="1"/>
          </p:cNvSpPr>
          <p:nvPr>
            <p:ph type="sldNum" sz="quarter" idx="12"/>
          </p:nvPr>
        </p:nvSpPr>
        <p:spPr/>
        <p:txBody>
          <a:bodyPr/>
          <a:lstStyle/>
          <a:p>
            <a:fld id="{FB45117F-EB08-409A-B471-9C70766EC929}" type="slidenum">
              <a:rPr lang="en-DE" smtClean="0"/>
              <a:t>12</a:t>
            </a:fld>
            <a:endParaRPr lang="en-DE"/>
          </a:p>
        </p:txBody>
      </p:sp>
    </p:spTree>
    <p:extLst>
      <p:ext uri="{BB962C8B-B14F-4D97-AF65-F5344CB8AC3E}">
        <p14:creationId xmlns:p14="http://schemas.microsoft.com/office/powerpoint/2010/main" val="14616584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B4768C28-BA2D-D87E-8861-926F4D9EA99E}"/>
              </a:ext>
            </a:extLst>
          </p:cNvPr>
          <p:cNvSpPr>
            <a:spLocks noGrp="1"/>
          </p:cNvSpPr>
          <p:nvPr>
            <p:ph type="ctrTitle"/>
          </p:nvPr>
        </p:nvSpPr>
        <p:spPr>
          <a:xfrm>
            <a:off x="189271" y="178052"/>
            <a:ext cx="6581669" cy="276999"/>
          </a:xfrm>
        </p:spPr>
        <p:txBody>
          <a:bodyPr/>
          <a:lstStyle/>
          <a:p>
            <a:pPr algn="l"/>
            <a:r>
              <a:rPr lang="tr-TR" sz="1800" dirty="0" err="1"/>
              <a:t>Babysitting</a:t>
            </a:r>
            <a:endParaRPr lang="tr-TR" sz="1800" dirty="0"/>
          </a:p>
        </p:txBody>
      </p:sp>
      <p:sp>
        <p:nvSpPr>
          <p:cNvPr id="3" name="Alt Başlık 2">
            <a:extLst>
              <a:ext uri="{FF2B5EF4-FFF2-40B4-BE49-F238E27FC236}">
                <a16:creationId xmlns:a16="http://schemas.microsoft.com/office/drawing/2014/main" id="{21744A51-6D81-568F-D9F4-D3FDD001260D}"/>
              </a:ext>
            </a:extLst>
          </p:cNvPr>
          <p:cNvSpPr>
            <a:spLocks noGrp="1"/>
          </p:cNvSpPr>
          <p:nvPr>
            <p:ph type="subTitle" idx="1"/>
          </p:nvPr>
        </p:nvSpPr>
        <p:spPr>
          <a:xfrm>
            <a:off x="275768" y="1366039"/>
            <a:ext cx="8592464" cy="4985980"/>
          </a:xfrm>
        </p:spPr>
        <p:txBody>
          <a:bodyPr/>
          <a:lstStyle/>
          <a:p>
            <a:pPr algn="l"/>
            <a:r>
              <a:rPr lang="tr-TR" dirty="0" err="1">
                <a:solidFill>
                  <a:schemeClr val="tx1"/>
                </a:solidFill>
              </a:rPr>
              <a:t>Also</a:t>
            </a:r>
            <a:r>
              <a:rPr lang="tr-TR" dirty="0">
                <a:solidFill>
                  <a:schemeClr val="tx1"/>
                </a:solidFill>
              </a:rPr>
              <a:t> </a:t>
            </a:r>
            <a:r>
              <a:rPr lang="tr-TR" dirty="0" err="1">
                <a:solidFill>
                  <a:schemeClr val="tx1"/>
                </a:solidFill>
              </a:rPr>
              <a:t>called</a:t>
            </a:r>
            <a:r>
              <a:rPr lang="tr-TR" dirty="0">
                <a:solidFill>
                  <a:schemeClr val="tx1"/>
                </a:solidFill>
              </a:rPr>
              <a:t> ‘Trial </a:t>
            </a:r>
            <a:r>
              <a:rPr lang="tr-TR" dirty="0" err="1">
                <a:solidFill>
                  <a:schemeClr val="tx1"/>
                </a:solidFill>
              </a:rPr>
              <a:t>and</a:t>
            </a:r>
            <a:r>
              <a:rPr lang="tr-TR" dirty="0">
                <a:solidFill>
                  <a:schemeClr val="tx1"/>
                </a:solidFill>
              </a:rPr>
              <a:t> </a:t>
            </a:r>
            <a:r>
              <a:rPr lang="tr-TR" dirty="0" err="1">
                <a:solidFill>
                  <a:schemeClr val="tx1"/>
                </a:solidFill>
              </a:rPr>
              <a:t>Error</a:t>
            </a:r>
            <a:r>
              <a:rPr lang="tr-TR" dirty="0">
                <a:solidFill>
                  <a:schemeClr val="tx1"/>
                </a:solidFill>
              </a:rPr>
              <a:t>’</a:t>
            </a:r>
          </a:p>
          <a:p>
            <a:pPr algn="l"/>
            <a:endParaRPr lang="tr-TR" dirty="0">
              <a:solidFill>
                <a:schemeClr val="tx1"/>
              </a:solidFill>
            </a:endParaRPr>
          </a:p>
          <a:p>
            <a:pPr algn="l"/>
            <a:r>
              <a:rPr lang="en-GB" dirty="0">
                <a:solidFill>
                  <a:schemeClr val="tx1"/>
                </a:solidFill>
              </a:rPr>
              <a:t>It is the simplest method where hyperparameter combinations are selected manually.</a:t>
            </a:r>
            <a:endParaRPr lang="tr-TR" dirty="0">
              <a:solidFill>
                <a:schemeClr val="tx1"/>
              </a:solidFill>
            </a:endParaRPr>
          </a:p>
          <a:p>
            <a:pPr algn="l"/>
            <a:endParaRPr lang="tr-TR" dirty="0">
              <a:solidFill>
                <a:schemeClr val="tx1"/>
              </a:solidFill>
            </a:endParaRPr>
          </a:p>
          <a:p>
            <a:pPr marL="285750" indent="-285750" algn="l">
              <a:buFont typeface="Arial" panose="020B0604020202020204" pitchFamily="34" charset="0"/>
              <a:buChar char="•"/>
            </a:pPr>
            <a:r>
              <a:rPr lang="tr-TR" dirty="0">
                <a:solidFill>
                  <a:schemeClr val="tx1"/>
                </a:solidFill>
              </a:rPr>
              <a:t>H</a:t>
            </a:r>
            <a:r>
              <a:rPr lang="en-GB" dirty="0" err="1">
                <a:solidFill>
                  <a:schemeClr val="tx1"/>
                </a:solidFill>
              </a:rPr>
              <a:t>yperparameter</a:t>
            </a:r>
            <a:r>
              <a:rPr lang="en-GB" dirty="0">
                <a:solidFill>
                  <a:schemeClr val="tx1"/>
                </a:solidFill>
              </a:rPr>
              <a:t> values ​​are chosen by trial and error</a:t>
            </a:r>
            <a:endParaRPr lang="tr-TR" dirty="0">
              <a:solidFill>
                <a:schemeClr val="tx1"/>
              </a:solidFill>
            </a:endParaRPr>
          </a:p>
          <a:p>
            <a:pPr marL="285750" indent="-285750" algn="l">
              <a:buFont typeface="Arial" panose="020B0604020202020204" pitchFamily="34" charset="0"/>
              <a:buChar char="•"/>
            </a:pPr>
            <a:r>
              <a:rPr lang="tr-TR" dirty="0">
                <a:solidFill>
                  <a:schemeClr val="tx1"/>
                </a:solidFill>
              </a:rPr>
              <a:t>I</a:t>
            </a:r>
            <a:r>
              <a:rPr lang="en-GB" dirty="0" err="1">
                <a:solidFill>
                  <a:schemeClr val="tx1"/>
                </a:solidFill>
              </a:rPr>
              <a:t>mplemented</a:t>
            </a:r>
            <a:r>
              <a:rPr lang="en-GB" dirty="0">
                <a:solidFill>
                  <a:schemeClr val="tx1"/>
                </a:solidFill>
              </a:rPr>
              <a:t> by 100% manual tuning</a:t>
            </a:r>
            <a:endParaRPr lang="tr-TR" dirty="0">
              <a:solidFill>
                <a:schemeClr val="tx1"/>
              </a:solidFill>
            </a:endParaRPr>
          </a:p>
          <a:p>
            <a:pPr algn="l"/>
            <a:endParaRPr lang="tr-TR" dirty="0">
              <a:solidFill>
                <a:schemeClr val="tx1"/>
              </a:solidFill>
            </a:endParaRPr>
          </a:p>
          <a:p>
            <a:pPr algn="l"/>
            <a:endParaRPr lang="tr-TR" dirty="0">
              <a:solidFill>
                <a:schemeClr val="tx1"/>
              </a:solidFill>
            </a:endParaRPr>
          </a:p>
          <a:p>
            <a:pPr algn="l"/>
            <a:r>
              <a:rPr lang="tr-TR" dirty="0">
                <a:solidFill>
                  <a:schemeClr val="tx1"/>
                </a:solidFill>
              </a:rPr>
              <a:t>Manual </a:t>
            </a:r>
            <a:r>
              <a:rPr lang="tr-TR" dirty="0" err="1">
                <a:solidFill>
                  <a:schemeClr val="tx1"/>
                </a:solidFill>
              </a:rPr>
              <a:t>tuning</a:t>
            </a:r>
            <a:r>
              <a:rPr lang="tr-TR" dirty="0">
                <a:solidFill>
                  <a:schemeClr val="tx1"/>
                </a:solidFill>
              </a:rPr>
              <a:t> is </a:t>
            </a:r>
            <a:r>
              <a:rPr lang="tr-TR" dirty="0" err="1">
                <a:solidFill>
                  <a:schemeClr val="tx1"/>
                </a:solidFill>
              </a:rPr>
              <a:t>infeasible</a:t>
            </a:r>
            <a:r>
              <a:rPr lang="tr-TR" dirty="0">
                <a:solidFill>
                  <a:schemeClr val="tx1"/>
                </a:solidFill>
              </a:rPr>
              <a:t> </a:t>
            </a:r>
            <a:r>
              <a:rPr lang="tr-TR" dirty="0" err="1">
                <a:solidFill>
                  <a:schemeClr val="tx1"/>
                </a:solidFill>
              </a:rPr>
              <a:t>for</a:t>
            </a:r>
            <a:r>
              <a:rPr lang="tr-TR" dirty="0">
                <a:solidFill>
                  <a:schemeClr val="tx1"/>
                </a:solidFill>
              </a:rPr>
              <a:t> </a:t>
            </a:r>
            <a:r>
              <a:rPr lang="tr-TR" dirty="0" err="1">
                <a:solidFill>
                  <a:schemeClr val="tx1"/>
                </a:solidFill>
              </a:rPr>
              <a:t>many</a:t>
            </a:r>
            <a:r>
              <a:rPr lang="tr-TR" dirty="0">
                <a:solidFill>
                  <a:schemeClr val="tx1"/>
                </a:solidFill>
              </a:rPr>
              <a:t> </a:t>
            </a:r>
            <a:r>
              <a:rPr lang="tr-TR" dirty="0" err="1">
                <a:solidFill>
                  <a:schemeClr val="tx1"/>
                </a:solidFill>
              </a:rPr>
              <a:t>problems</a:t>
            </a:r>
            <a:r>
              <a:rPr lang="tr-TR" dirty="0">
                <a:solidFill>
                  <a:schemeClr val="tx1"/>
                </a:solidFill>
              </a:rPr>
              <a:t> </a:t>
            </a:r>
            <a:r>
              <a:rPr lang="tr-TR" dirty="0" err="1">
                <a:solidFill>
                  <a:schemeClr val="tx1"/>
                </a:solidFill>
              </a:rPr>
              <a:t>due</a:t>
            </a:r>
            <a:r>
              <a:rPr lang="tr-TR" dirty="0">
                <a:solidFill>
                  <a:schemeClr val="tx1"/>
                </a:solidFill>
              </a:rPr>
              <a:t> </a:t>
            </a:r>
            <a:r>
              <a:rPr lang="tr-TR" dirty="0" err="1">
                <a:solidFill>
                  <a:schemeClr val="tx1"/>
                </a:solidFill>
              </a:rPr>
              <a:t>to</a:t>
            </a:r>
            <a:r>
              <a:rPr lang="tr-TR" dirty="0">
                <a:solidFill>
                  <a:schemeClr val="tx1"/>
                </a:solidFill>
              </a:rPr>
              <a:t> </a:t>
            </a:r>
            <a:r>
              <a:rPr lang="tr-TR" dirty="0" err="1">
                <a:solidFill>
                  <a:schemeClr val="tx1"/>
                </a:solidFill>
              </a:rPr>
              <a:t>several</a:t>
            </a:r>
            <a:r>
              <a:rPr lang="tr-TR" dirty="0">
                <a:solidFill>
                  <a:schemeClr val="tx1"/>
                </a:solidFill>
              </a:rPr>
              <a:t> </a:t>
            </a:r>
            <a:r>
              <a:rPr lang="tr-TR" dirty="0" err="1">
                <a:solidFill>
                  <a:schemeClr val="tx1"/>
                </a:solidFill>
              </a:rPr>
              <a:t>factors</a:t>
            </a:r>
            <a:r>
              <a:rPr lang="tr-TR" dirty="0">
                <a:solidFill>
                  <a:schemeClr val="tx1"/>
                </a:solidFill>
              </a:rPr>
              <a:t>;</a:t>
            </a:r>
          </a:p>
          <a:p>
            <a:pPr algn="l"/>
            <a:endParaRPr lang="tr-TR" dirty="0">
              <a:solidFill>
                <a:schemeClr val="tx1"/>
              </a:solidFill>
            </a:endParaRPr>
          </a:p>
          <a:p>
            <a:pPr marL="285750" indent="-285750" algn="l">
              <a:buFont typeface="Arial" panose="020B0604020202020204" pitchFamily="34" charset="0"/>
              <a:buChar char="•"/>
            </a:pPr>
            <a:r>
              <a:rPr lang="en-GB" dirty="0">
                <a:solidFill>
                  <a:schemeClr val="tx1"/>
                </a:solidFill>
              </a:rPr>
              <a:t>a large number of hyper-parameters</a:t>
            </a:r>
            <a:endParaRPr lang="tr-TR" dirty="0">
              <a:solidFill>
                <a:schemeClr val="tx1"/>
              </a:solidFill>
            </a:endParaRPr>
          </a:p>
          <a:p>
            <a:pPr marL="285750" indent="-285750" algn="l">
              <a:buFont typeface="Arial" panose="020B0604020202020204" pitchFamily="34" charset="0"/>
              <a:buChar char="•"/>
            </a:pPr>
            <a:r>
              <a:rPr lang="tr-TR" dirty="0" err="1">
                <a:solidFill>
                  <a:schemeClr val="tx1"/>
                </a:solidFill>
              </a:rPr>
              <a:t>complex</a:t>
            </a:r>
            <a:r>
              <a:rPr lang="tr-TR" dirty="0">
                <a:solidFill>
                  <a:schemeClr val="tx1"/>
                </a:solidFill>
              </a:rPr>
              <a:t> </a:t>
            </a:r>
            <a:r>
              <a:rPr lang="tr-TR" dirty="0" err="1">
                <a:solidFill>
                  <a:schemeClr val="tx1"/>
                </a:solidFill>
              </a:rPr>
              <a:t>models</a:t>
            </a:r>
            <a:endParaRPr lang="tr-TR" dirty="0">
              <a:solidFill>
                <a:schemeClr val="tx1"/>
              </a:solidFill>
            </a:endParaRPr>
          </a:p>
          <a:p>
            <a:pPr marL="285750" indent="-285750" algn="l">
              <a:buFont typeface="Arial" panose="020B0604020202020204" pitchFamily="34" charset="0"/>
              <a:buChar char="•"/>
            </a:pPr>
            <a:r>
              <a:rPr lang="tr-TR" dirty="0">
                <a:solidFill>
                  <a:schemeClr val="tx1"/>
                </a:solidFill>
              </a:rPr>
              <a:t>time-</a:t>
            </a:r>
            <a:r>
              <a:rPr lang="tr-TR" dirty="0" err="1">
                <a:solidFill>
                  <a:schemeClr val="tx1"/>
                </a:solidFill>
              </a:rPr>
              <a:t>consuming</a:t>
            </a:r>
            <a:r>
              <a:rPr lang="tr-TR" dirty="0">
                <a:solidFill>
                  <a:schemeClr val="tx1"/>
                </a:solidFill>
              </a:rPr>
              <a:t> model </a:t>
            </a:r>
            <a:r>
              <a:rPr lang="tr-TR" dirty="0" err="1">
                <a:solidFill>
                  <a:schemeClr val="tx1"/>
                </a:solidFill>
              </a:rPr>
              <a:t>evaluations</a:t>
            </a:r>
            <a:endParaRPr lang="tr-TR" dirty="0">
              <a:solidFill>
                <a:schemeClr val="tx1"/>
              </a:solidFill>
            </a:endParaRPr>
          </a:p>
          <a:p>
            <a:pPr marL="285750" indent="-285750" algn="l">
              <a:buFont typeface="Arial" panose="020B0604020202020204" pitchFamily="34" charset="0"/>
              <a:buChar char="•"/>
            </a:pPr>
            <a:r>
              <a:rPr lang="tr-TR" dirty="0" err="1">
                <a:solidFill>
                  <a:schemeClr val="tx1"/>
                </a:solidFill>
              </a:rPr>
              <a:t>non-linear</a:t>
            </a:r>
            <a:r>
              <a:rPr lang="tr-TR" dirty="0">
                <a:solidFill>
                  <a:schemeClr val="tx1"/>
                </a:solidFill>
              </a:rPr>
              <a:t> </a:t>
            </a:r>
            <a:r>
              <a:rPr lang="tr-TR" dirty="0" err="1">
                <a:solidFill>
                  <a:schemeClr val="tx1"/>
                </a:solidFill>
              </a:rPr>
              <a:t>hyperparameter</a:t>
            </a:r>
            <a:r>
              <a:rPr lang="tr-TR" dirty="0">
                <a:solidFill>
                  <a:schemeClr val="tx1"/>
                </a:solidFill>
              </a:rPr>
              <a:t> </a:t>
            </a:r>
            <a:r>
              <a:rPr lang="tr-TR" dirty="0" err="1">
                <a:solidFill>
                  <a:schemeClr val="tx1"/>
                </a:solidFill>
              </a:rPr>
              <a:t>interactions</a:t>
            </a:r>
            <a:endParaRPr lang="tr-TR" dirty="0">
              <a:solidFill>
                <a:schemeClr val="tx1"/>
              </a:solidFill>
            </a:endParaRPr>
          </a:p>
          <a:p>
            <a:pPr algn="l"/>
            <a:endParaRPr lang="tr-TR" dirty="0">
              <a:solidFill>
                <a:schemeClr val="tx1"/>
              </a:solidFill>
            </a:endParaRPr>
          </a:p>
          <a:p>
            <a:pPr algn="l"/>
            <a:endParaRPr lang="tr-TR" dirty="0">
              <a:solidFill>
                <a:schemeClr val="tx1"/>
              </a:solidFill>
            </a:endParaRPr>
          </a:p>
        </p:txBody>
      </p:sp>
      <p:sp>
        <p:nvSpPr>
          <p:cNvPr id="4" name="Veri Yer Tutucusu 3">
            <a:extLst>
              <a:ext uri="{FF2B5EF4-FFF2-40B4-BE49-F238E27FC236}">
                <a16:creationId xmlns:a16="http://schemas.microsoft.com/office/drawing/2014/main" id="{06FDC65D-A496-D0F5-97DD-0E203B7D50FC}"/>
              </a:ext>
            </a:extLst>
          </p:cNvPr>
          <p:cNvSpPr>
            <a:spLocks noGrp="1"/>
          </p:cNvSpPr>
          <p:nvPr>
            <p:ph type="dt" sz="half" idx="10"/>
          </p:nvPr>
        </p:nvSpPr>
        <p:spPr/>
        <p:txBody>
          <a:bodyPr/>
          <a:lstStyle/>
          <a:p>
            <a:fld id="{7C84B45E-4ACC-4AC2-8643-E191D8E7A7BE}" type="datetimeyyyy">
              <a:rPr lang="en-DE" smtClean="0"/>
              <a:t>2024</a:t>
            </a:fld>
            <a:endParaRPr lang="en-DE"/>
          </a:p>
        </p:txBody>
      </p:sp>
      <p:sp>
        <p:nvSpPr>
          <p:cNvPr id="5" name="Alt Bilgi Yer Tutucusu 4">
            <a:extLst>
              <a:ext uri="{FF2B5EF4-FFF2-40B4-BE49-F238E27FC236}">
                <a16:creationId xmlns:a16="http://schemas.microsoft.com/office/drawing/2014/main" id="{9C597F22-F699-05AA-6CB3-860C76ED9051}"/>
              </a:ext>
            </a:extLst>
          </p:cNvPr>
          <p:cNvSpPr>
            <a:spLocks noGrp="1"/>
          </p:cNvSpPr>
          <p:nvPr>
            <p:ph type="ftr" sz="quarter" idx="11"/>
          </p:nvPr>
        </p:nvSpPr>
        <p:spPr/>
        <p:txBody>
          <a:bodyPr/>
          <a:lstStyle/>
          <a:p>
            <a:r>
              <a:rPr lang="tr-TR"/>
              <a:t>Universität Passau - Ali Haydar Özdağ</a:t>
            </a:r>
            <a:endParaRPr lang="en-DE"/>
          </a:p>
        </p:txBody>
      </p:sp>
      <p:sp>
        <p:nvSpPr>
          <p:cNvPr id="6" name="Slayt Numarası Yer Tutucusu 5">
            <a:extLst>
              <a:ext uri="{FF2B5EF4-FFF2-40B4-BE49-F238E27FC236}">
                <a16:creationId xmlns:a16="http://schemas.microsoft.com/office/drawing/2014/main" id="{1373E3E4-F395-9FD7-8BD5-7C07F877B0F5}"/>
              </a:ext>
            </a:extLst>
          </p:cNvPr>
          <p:cNvSpPr>
            <a:spLocks noGrp="1"/>
          </p:cNvSpPr>
          <p:nvPr>
            <p:ph type="sldNum" sz="quarter" idx="12"/>
          </p:nvPr>
        </p:nvSpPr>
        <p:spPr/>
        <p:txBody>
          <a:bodyPr/>
          <a:lstStyle/>
          <a:p>
            <a:fld id="{FB45117F-EB08-409A-B471-9C70766EC929}" type="slidenum">
              <a:rPr lang="en-DE" smtClean="0"/>
              <a:t>13</a:t>
            </a:fld>
            <a:endParaRPr lang="en-DE"/>
          </a:p>
        </p:txBody>
      </p:sp>
    </p:spTree>
    <p:extLst>
      <p:ext uri="{BB962C8B-B14F-4D97-AF65-F5344CB8AC3E}">
        <p14:creationId xmlns:p14="http://schemas.microsoft.com/office/powerpoint/2010/main" val="1743456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B4768C28-BA2D-D87E-8861-926F4D9EA99E}"/>
              </a:ext>
            </a:extLst>
          </p:cNvPr>
          <p:cNvSpPr>
            <a:spLocks noGrp="1"/>
          </p:cNvSpPr>
          <p:nvPr>
            <p:ph type="ctrTitle"/>
          </p:nvPr>
        </p:nvSpPr>
        <p:spPr>
          <a:xfrm>
            <a:off x="189271" y="178052"/>
            <a:ext cx="6581669" cy="276999"/>
          </a:xfrm>
        </p:spPr>
        <p:txBody>
          <a:bodyPr/>
          <a:lstStyle/>
          <a:p>
            <a:pPr algn="l"/>
            <a:r>
              <a:rPr lang="tr-TR" sz="1800" dirty="0" err="1"/>
              <a:t>Babysitting</a:t>
            </a:r>
            <a:endParaRPr lang="tr-TR" sz="1800" dirty="0"/>
          </a:p>
        </p:txBody>
      </p:sp>
      <p:sp>
        <p:nvSpPr>
          <p:cNvPr id="4" name="Veri Yer Tutucusu 3">
            <a:extLst>
              <a:ext uri="{FF2B5EF4-FFF2-40B4-BE49-F238E27FC236}">
                <a16:creationId xmlns:a16="http://schemas.microsoft.com/office/drawing/2014/main" id="{06FDC65D-A496-D0F5-97DD-0E203B7D50FC}"/>
              </a:ext>
            </a:extLst>
          </p:cNvPr>
          <p:cNvSpPr>
            <a:spLocks noGrp="1"/>
          </p:cNvSpPr>
          <p:nvPr>
            <p:ph type="dt" sz="half" idx="10"/>
          </p:nvPr>
        </p:nvSpPr>
        <p:spPr/>
        <p:txBody>
          <a:bodyPr/>
          <a:lstStyle/>
          <a:p>
            <a:fld id="{7C84B45E-4ACC-4AC2-8643-E191D8E7A7BE}" type="datetimeyyyy">
              <a:rPr lang="en-DE" smtClean="0"/>
              <a:t>2024</a:t>
            </a:fld>
            <a:endParaRPr lang="en-DE"/>
          </a:p>
        </p:txBody>
      </p:sp>
      <p:sp>
        <p:nvSpPr>
          <p:cNvPr id="5" name="Alt Bilgi Yer Tutucusu 4">
            <a:extLst>
              <a:ext uri="{FF2B5EF4-FFF2-40B4-BE49-F238E27FC236}">
                <a16:creationId xmlns:a16="http://schemas.microsoft.com/office/drawing/2014/main" id="{9C597F22-F699-05AA-6CB3-860C76ED9051}"/>
              </a:ext>
            </a:extLst>
          </p:cNvPr>
          <p:cNvSpPr>
            <a:spLocks noGrp="1"/>
          </p:cNvSpPr>
          <p:nvPr>
            <p:ph type="ftr" sz="quarter" idx="11"/>
          </p:nvPr>
        </p:nvSpPr>
        <p:spPr/>
        <p:txBody>
          <a:bodyPr/>
          <a:lstStyle/>
          <a:p>
            <a:r>
              <a:rPr lang="tr-TR"/>
              <a:t>Universität Passau - Ali Haydar Özdağ</a:t>
            </a:r>
            <a:endParaRPr lang="en-DE"/>
          </a:p>
        </p:txBody>
      </p:sp>
      <p:sp>
        <p:nvSpPr>
          <p:cNvPr id="6" name="Slayt Numarası Yer Tutucusu 5">
            <a:extLst>
              <a:ext uri="{FF2B5EF4-FFF2-40B4-BE49-F238E27FC236}">
                <a16:creationId xmlns:a16="http://schemas.microsoft.com/office/drawing/2014/main" id="{1373E3E4-F395-9FD7-8BD5-7C07F877B0F5}"/>
              </a:ext>
            </a:extLst>
          </p:cNvPr>
          <p:cNvSpPr>
            <a:spLocks noGrp="1"/>
          </p:cNvSpPr>
          <p:nvPr>
            <p:ph type="sldNum" sz="quarter" idx="12"/>
          </p:nvPr>
        </p:nvSpPr>
        <p:spPr/>
        <p:txBody>
          <a:bodyPr/>
          <a:lstStyle/>
          <a:p>
            <a:fld id="{FB45117F-EB08-409A-B471-9C70766EC929}" type="slidenum">
              <a:rPr lang="en-DE" smtClean="0"/>
              <a:t>14</a:t>
            </a:fld>
            <a:endParaRPr lang="en-DE"/>
          </a:p>
        </p:txBody>
      </p:sp>
      <p:sp>
        <p:nvSpPr>
          <p:cNvPr id="7" name="Metin kutusu 6">
            <a:extLst>
              <a:ext uri="{FF2B5EF4-FFF2-40B4-BE49-F238E27FC236}">
                <a16:creationId xmlns:a16="http://schemas.microsoft.com/office/drawing/2014/main" id="{50DF8E80-B667-95CD-6345-3D533477D9DB}"/>
              </a:ext>
            </a:extLst>
          </p:cNvPr>
          <p:cNvSpPr txBox="1"/>
          <p:nvPr/>
        </p:nvSpPr>
        <p:spPr>
          <a:xfrm>
            <a:off x="164426" y="2067089"/>
            <a:ext cx="8676968" cy="2862322"/>
          </a:xfrm>
          <a:prstGeom prst="rect">
            <a:avLst/>
          </a:prstGeom>
          <a:noFill/>
        </p:spPr>
        <p:txBody>
          <a:bodyPr wrap="square">
            <a:spAutoFit/>
          </a:bodyPr>
          <a:lstStyle/>
          <a:p>
            <a:pPr algn="l">
              <a:buFont typeface="Arial" panose="020B0604020202020204" pitchFamily="34" charset="0"/>
              <a:buChar char="•"/>
            </a:pPr>
            <a:r>
              <a:rPr lang="en-GB" b="1" i="0" dirty="0">
                <a:solidFill>
                  <a:schemeClr val="tx1"/>
                </a:solidFill>
                <a:effectLst/>
                <a:latin typeface="Arial MT"/>
              </a:rPr>
              <a:t>Advantages:</a:t>
            </a:r>
            <a:endParaRPr lang="en-GB" b="0" i="0" dirty="0">
              <a:solidFill>
                <a:schemeClr val="tx1"/>
              </a:solidFill>
              <a:effectLst/>
              <a:latin typeface="Arial MT"/>
            </a:endParaRPr>
          </a:p>
          <a:p>
            <a:pPr marL="742950" lvl="1" indent="-285750" algn="l">
              <a:buFont typeface="Arial" panose="020B0604020202020204" pitchFamily="34" charset="0"/>
              <a:buChar char="•"/>
            </a:pPr>
            <a:r>
              <a:rPr lang="en-GB" b="0" i="0" dirty="0">
                <a:solidFill>
                  <a:schemeClr val="tx1"/>
                </a:solidFill>
                <a:effectLst/>
                <a:latin typeface="Arial MT"/>
              </a:rPr>
              <a:t>Simple and understandable.</a:t>
            </a:r>
          </a:p>
          <a:p>
            <a:pPr marL="742950" lvl="1" indent="-285750" algn="l">
              <a:buFont typeface="Arial" panose="020B0604020202020204" pitchFamily="34" charset="0"/>
              <a:buChar char="•"/>
            </a:pPr>
            <a:r>
              <a:rPr lang="en-GB" b="0" i="0" dirty="0">
                <a:solidFill>
                  <a:schemeClr val="tx1"/>
                </a:solidFill>
                <a:effectLst/>
                <a:latin typeface="Arial MT"/>
              </a:rPr>
              <a:t>Suitable for </a:t>
            </a:r>
            <a:r>
              <a:rPr lang="tr-TR" b="0" i="0" dirty="0" err="1">
                <a:solidFill>
                  <a:schemeClr val="tx1"/>
                </a:solidFill>
                <a:effectLst/>
                <a:latin typeface="Arial MT"/>
              </a:rPr>
              <a:t>only</a:t>
            </a:r>
            <a:r>
              <a:rPr lang="tr-TR" b="0" i="0" dirty="0">
                <a:solidFill>
                  <a:schemeClr val="tx1"/>
                </a:solidFill>
                <a:effectLst/>
                <a:latin typeface="Arial MT"/>
              </a:rPr>
              <a:t> </a:t>
            </a:r>
            <a:r>
              <a:rPr lang="en-GB" b="0" i="0" dirty="0">
                <a:solidFill>
                  <a:schemeClr val="tx1"/>
                </a:solidFill>
                <a:effectLst/>
                <a:latin typeface="Arial MT"/>
              </a:rPr>
              <a:t>small number of hyperparameter combinations.</a:t>
            </a:r>
            <a:endParaRPr lang="tr-TR" b="0" i="0" dirty="0">
              <a:solidFill>
                <a:schemeClr val="tx1"/>
              </a:solidFill>
              <a:effectLst/>
              <a:latin typeface="Arial MT"/>
            </a:endParaRPr>
          </a:p>
          <a:p>
            <a:pPr marL="742950" lvl="1" indent="-285750" algn="l">
              <a:buFont typeface="Arial" panose="020B0604020202020204" pitchFamily="34" charset="0"/>
              <a:buChar char="•"/>
            </a:pPr>
            <a:endParaRPr lang="tr-TR" dirty="0">
              <a:solidFill>
                <a:schemeClr val="tx1"/>
              </a:solidFill>
              <a:latin typeface="Arial MT"/>
            </a:endParaRPr>
          </a:p>
          <a:p>
            <a:pPr marL="457200" lvl="1" algn="l"/>
            <a:endParaRPr lang="en-GB" b="0" i="0" dirty="0">
              <a:solidFill>
                <a:schemeClr val="tx1"/>
              </a:solidFill>
              <a:effectLst/>
              <a:latin typeface="Arial MT"/>
            </a:endParaRPr>
          </a:p>
          <a:p>
            <a:pPr algn="l">
              <a:buFont typeface="Arial" panose="020B0604020202020204" pitchFamily="34" charset="0"/>
              <a:buChar char="•"/>
            </a:pPr>
            <a:r>
              <a:rPr lang="en-GB" b="1" i="0" dirty="0">
                <a:solidFill>
                  <a:schemeClr val="tx1"/>
                </a:solidFill>
                <a:effectLst/>
                <a:latin typeface="Arial MT"/>
              </a:rPr>
              <a:t>Disadvantages:</a:t>
            </a:r>
            <a:endParaRPr lang="en-GB" b="0" i="0" dirty="0">
              <a:solidFill>
                <a:schemeClr val="tx1"/>
              </a:solidFill>
              <a:effectLst/>
              <a:latin typeface="Arial MT"/>
            </a:endParaRPr>
          </a:p>
          <a:p>
            <a:pPr marL="742950" lvl="1" indent="-285750" algn="l">
              <a:buFont typeface="Arial" panose="020B0604020202020204" pitchFamily="34" charset="0"/>
              <a:buChar char="•"/>
            </a:pPr>
            <a:r>
              <a:rPr lang="en-GB" b="0" i="0" dirty="0">
                <a:solidFill>
                  <a:schemeClr val="tx1"/>
                </a:solidFill>
                <a:effectLst/>
                <a:latin typeface="Arial MT"/>
              </a:rPr>
              <a:t>Time-consuming.</a:t>
            </a:r>
          </a:p>
          <a:p>
            <a:pPr marL="742950" lvl="1" indent="-285750" algn="l">
              <a:buFont typeface="Arial" panose="020B0604020202020204" pitchFamily="34" charset="0"/>
              <a:buChar char="•"/>
            </a:pPr>
            <a:r>
              <a:rPr lang="en-GB" b="0" i="0" dirty="0">
                <a:solidFill>
                  <a:schemeClr val="tx1"/>
                </a:solidFill>
                <a:effectLst/>
                <a:latin typeface="Arial MT"/>
              </a:rPr>
              <a:t>May not be effective.</a:t>
            </a:r>
          </a:p>
          <a:p>
            <a:pPr marL="457200" lvl="1" algn="l"/>
            <a:r>
              <a:rPr lang="tr-TR" b="0" i="0" dirty="0">
                <a:solidFill>
                  <a:schemeClr val="tx1"/>
                </a:solidFill>
                <a:effectLst/>
                <a:latin typeface="Arial MT"/>
              </a:rPr>
              <a:t>	</a:t>
            </a:r>
            <a:r>
              <a:rPr lang="en-GB" sz="1600" dirty="0">
                <a:latin typeface="Arial MT"/>
              </a:rPr>
              <a:t>Not effective for models </a:t>
            </a:r>
            <a:r>
              <a:rPr lang="tr-TR" sz="1600" dirty="0" err="1">
                <a:latin typeface="Arial MT"/>
              </a:rPr>
              <a:t>that</a:t>
            </a:r>
            <a:r>
              <a:rPr lang="tr-TR" sz="1600" dirty="0">
                <a:latin typeface="Arial MT"/>
              </a:rPr>
              <a:t> </a:t>
            </a:r>
            <a:r>
              <a:rPr lang="tr-TR" sz="1600" dirty="0" err="1">
                <a:latin typeface="Arial MT"/>
              </a:rPr>
              <a:t>have</a:t>
            </a:r>
            <a:r>
              <a:rPr lang="en-GB" sz="1600" dirty="0">
                <a:latin typeface="Arial MT"/>
              </a:rPr>
              <a:t> high number of hyperparameter combinations</a:t>
            </a:r>
            <a:endParaRPr lang="en-GB" sz="1600" b="0" i="0" dirty="0">
              <a:solidFill>
                <a:schemeClr val="tx1"/>
              </a:solidFill>
              <a:effectLst/>
              <a:latin typeface="Arial MT"/>
            </a:endParaRPr>
          </a:p>
          <a:p>
            <a:pPr marL="742950" lvl="1" indent="-285750" algn="l">
              <a:buFont typeface="Arial" panose="020B0604020202020204" pitchFamily="34" charset="0"/>
              <a:buChar char="•"/>
            </a:pPr>
            <a:endParaRPr lang="en-GB" b="0" i="0" dirty="0">
              <a:solidFill>
                <a:schemeClr val="tx1"/>
              </a:solidFill>
              <a:effectLst/>
              <a:latin typeface="Arial MT"/>
            </a:endParaRPr>
          </a:p>
        </p:txBody>
      </p:sp>
    </p:spTree>
    <p:extLst>
      <p:ext uri="{BB962C8B-B14F-4D97-AF65-F5344CB8AC3E}">
        <p14:creationId xmlns:p14="http://schemas.microsoft.com/office/powerpoint/2010/main" val="40148397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B4768C28-BA2D-D87E-8861-926F4D9EA99E}"/>
              </a:ext>
            </a:extLst>
          </p:cNvPr>
          <p:cNvSpPr>
            <a:spLocks noGrp="1"/>
          </p:cNvSpPr>
          <p:nvPr>
            <p:ph type="ctrTitle"/>
          </p:nvPr>
        </p:nvSpPr>
        <p:spPr>
          <a:xfrm>
            <a:off x="189271" y="178052"/>
            <a:ext cx="6581669" cy="276999"/>
          </a:xfrm>
        </p:spPr>
        <p:txBody>
          <a:bodyPr/>
          <a:lstStyle/>
          <a:p>
            <a:pPr algn="l"/>
            <a:r>
              <a:rPr lang="tr-TR" sz="1800" dirty="0"/>
              <a:t>Grid </a:t>
            </a:r>
            <a:r>
              <a:rPr lang="tr-TR" sz="1800" dirty="0" err="1"/>
              <a:t>Search</a:t>
            </a:r>
            <a:endParaRPr lang="tr-TR" sz="1800" dirty="0"/>
          </a:p>
        </p:txBody>
      </p:sp>
      <p:sp>
        <p:nvSpPr>
          <p:cNvPr id="3" name="Alt Başlık 2">
            <a:extLst>
              <a:ext uri="{FF2B5EF4-FFF2-40B4-BE49-F238E27FC236}">
                <a16:creationId xmlns:a16="http://schemas.microsoft.com/office/drawing/2014/main" id="{21744A51-6D81-568F-D9F4-D3FDD001260D}"/>
              </a:ext>
            </a:extLst>
          </p:cNvPr>
          <p:cNvSpPr>
            <a:spLocks noGrp="1"/>
          </p:cNvSpPr>
          <p:nvPr>
            <p:ph type="subTitle" idx="1"/>
          </p:nvPr>
        </p:nvSpPr>
        <p:spPr>
          <a:xfrm>
            <a:off x="189271" y="984568"/>
            <a:ext cx="8616868" cy="830997"/>
          </a:xfrm>
        </p:spPr>
        <p:txBody>
          <a:bodyPr/>
          <a:lstStyle/>
          <a:p>
            <a:pPr marL="285750" indent="-285750" algn="l">
              <a:buFont typeface="Arial" panose="020B0604020202020204" pitchFamily="34" charset="0"/>
              <a:buChar char="•"/>
            </a:pPr>
            <a:r>
              <a:rPr lang="tr-TR" dirty="0">
                <a:solidFill>
                  <a:schemeClr val="tx1"/>
                </a:solidFill>
              </a:rPr>
              <a:t>Brute-Force </a:t>
            </a:r>
            <a:r>
              <a:rPr lang="tr-TR" dirty="0" err="1">
                <a:solidFill>
                  <a:schemeClr val="tx1"/>
                </a:solidFill>
              </a:rPr>
              <a:t>approach</a:t>
            </a:r>
            <a:r>
              <a:rPr lang="tr-TR" dirty="0">
                <a:solidFill>
                  <a:schemeClr val="tx1"/>
                </a:solidFill>
              </a:rPr>
              <a:t> (</a:t>
            </a:r>
            <a:r>
              <a:rPr lang="tr-TR" dirty="0" err="1">
                <a:solidFill>
                  <a:schemeClr val="tx1"/>
                </a:solidFill>
              </a:rPr>
              <a:t>Exhaustive</a:t>
            </a:r>
            <a:r>
              <a:rPr lang="tr-TR" dirty="0">
                <a:solidFill>
                  <a:schemeClr val="tx1"/>
                </a:solidFill>
              </a:rPr>
              <a:t> </a:t>
            </a:r>
            <a:r>
              <a:rPr lang="tr-TR" dirty="0" err="1">
                <a:solidFill>
                  <a:schemeClr val="tx1"/>
                </a:solidFill>
              </a:rPr>
              <a:t>Search</a:t>
            </a:r>
            <a:r>
              <a:rPr lang="tr-TR" dirty="0">
                <a:solidFill>
                  <a:schemeClr val="tx1"/>
                </a:solidFill>
              </a:rPr>
              <a:t>) </a:t>
            </a:r>
          </a:p>
          <a:p>
            <a:pPr marL="285750" indent="-285750" algn="l">
              <a:buFont typeface="Arial" panose="020B0604020202020204" pitchFamily="34" charset="0"/>
              <a:buChar char="•"/>
            </a:pPr>
            <a:endParaRPr lang="tr-TR" dirty="0">
              <a:solidFill>
                <a:schemeClr val="tx1"/>
              </a:solidFill>
            </a:endParaRPr>
          </a:p>
          <a:p>
            <a:pPr marL="285750" indent="-285750" algn="l">
              <a:buFont typeface="Arial" panose="020B0604020202020204" pitchFamily="34" charset="0"/>
              <a:buChar char="•"/>
            </a:pPr>
            <a:r>
              <a:rPr lang="tr-TR" dirty="0" err="1">
                <a:solidFill>
                  <a:schemeClr val="tx1"/>
                </a:solidFill>
              </a:rPr>
              <a:t>Try</a:t>
            </a:r>
            <a:r>
              <a:rPr lang="tr-TR" dirty="0">
                <a:solidFill>
                  <a:schemeClr val="tx1"/>
                </a:solidFill>
              </a:rPr>
              <a:t> </a:t>
            </a:r>
            <a:r>
              <a:rPr lang="tr-TR" dirty="0" err="1">
                <a:solidFill>
                  <a:schemeClr val="tx1"/>
                </a:solidFill>
              </a:rPr>
              <a:t>all</a:t>
            </a:r>
            <a:r>
              <a:rPr lang="tr-TR" dirty="0">
                <a:solidFill>
                  <a:schemeClr val="tx1"/>
                </a:solidFill>
              </a:rPr>
              <a:t> </a:t>
            </a:r>
            <a:r>
              <a:rPr lang="tr-TR" dirty="0" err="1">
                <a:solidFill>
                  <a:schemeClr val="tx1"/>
                </a:solidFill>
              </a:rPr>
              <a:t>possible</a:t>
            </a:r>
            <a:r>
              <a:rPr lang="tr-TR" dirty="0">
                <a:solidFill>
                  <a:schemeClr val="tx1"/>
                </a:solidFill>
              </a:rPr>
              <a:t> </a:t>
            </a:r>
            <a:r>
              <a:rPr lang="tr-TR" dirty="0" err="1">
                <a:solidFill>
                  <a:schemeClr val="tx1"/>
                </a:solidFill>
              </a:rPr>
              <a:t>combinations</a:t>
            </a:r>
            <a:r>
              <a:rPr lang="tr-TR" dirty="0">
                <a:solidFill>
                  <a:schemeClr val="tx1"/>
                </a:solidFill>
              </a:rPr>
              <a:t> of </a:t>
            </a:r>
            <a:r>
              <a:rPr lang="tr-TR" dirty="0" err="1">
                <a:solidFill>
                  <a:schemeClr val="tx1"/>
                </a:solidFill>
              </a:rPr>
              <a:t>hyperparameters</a:t>
            </a:r>
            <a:endParaRPr lang="tr-TR" dirty="0">
              <a:solidFill>
                <a:schemeClr val="tx1"/>
              </a:solidFill>
            </a:endParaRPr>
          </a:p>
        </p:txBody>
      </p:sp>
      <p:sp>
        <p:nvSpPr>
          <p:cNvPr id="4" name="Veri Yer Tutucusu 3">
            <a:extLst>
              <a:ext uri="{FF2B5EF4-FFF2-40B4-BE49-F238E27FC236}">
                <a16:creationId xmlns:a16="http://schemas.microsoft.com/office/drawing/2014/main" id="{06FDC65D-A496-D0F5-97DD-0E203B7D50FC}"/>
              </a:ext>
            </a:extLst>
          </p:cNvPr>
          <p:cNvSpPr>
            <a:spLocks noGrp="1"/>
          </p:cNvSpPr>
          <p:nvPr>
            <p:ph type="dt" sz="half" idx="10"/>
          </p:nvPr>
        </p:nvSpPr>
        <p:spPr/>
        <p:txBody>
          <a:bodyPr/>
          <a:lstStyle/>
          <a:p>
            <a:fld id="{7C84B45E-4ACC-4AC2-8643-E191D8E7A7BE}" type="datetimeyyyy">
              <a:rPr lang="en-DE" smtClean="0"/>
              <a:t>2024</a:t>
            </a:fld>
            <a:endParaRPr lang="en-DE"/>
          </a:p>
        </p:txBody>
      </p:sp>
      <p:sp>
        <p:nvSpPr>
          <p:cNvPr id="5" name="Alt Bilgi Yer Tutucusu 4">
            <a:extLst>
              <a:ext uri="{FF2B5EF4-FFF2-40B4-BE49-F238E27FC236}">
                <a16:creationId xmlns:a16="http://schemas.microsoft.com/office/drawing/2014/main" id="{9C597F22-F699-05AA-6CB3-860C76ED9051}"/>
              </a:ext>
            </a:extLst>
          </p:cNvPr>
          <p:cNvSpPr>
            <a:spLocks noGrp="1"/>
          </p:cNvSpPr>
          <p:nvPr>
            <p:ph type="ftr" sz="quarter" idx="11"/>
          </p:nvPr>
        </p:nvSpPr>
        <p:spPr/>
        <p:txBody>
          <a:bodyPr/>
          <a:lstStyle/>
          <a:p>
            <a:r>
              <a:rPr lang="tr-TR"/>
              <a:t>Universität Passau - Ali Haydar Özdağ</a:t>
            </a:r>
            <a:endParaRPr lang="en-DE"/>
          </a:p>
        </p:txBody>
      </p:sp>
      <p:sp>
        <p:nvSpPr>
          <p:cNvPr id="6" name="Slayt Numarası Yer Tutucusu 5">
            <a:extLst>
              <a:ext uri="{FF2B5EF4-FFF2-40B4-BE49-F238E27FC236}">
                <a16:creationId xmlns:a16="http://schemas.microsoft.com/office/drawing/2014/main" id="{1373E3E4-F395-9FD7-8BD5-7C07F877B0F5}"/>
              </a:ext>
            </a:extLst>
          </p:cNvPr>
          <p:cNvSpPr>
            <a:spLocks noGrp="1"/>
          </p:cNvSpPr>
          <p:nvPr>
            <p:ph type="sldNum" sz="quarter" idx="12"/>
          </p:nvPr>
        </p:nvSpPr>
        <p:spPr/>
        <p:txBody>
          <a:bodyPr/>
          <a:lstStyle/>
          <a:p>
            <a:fld id="{FB45117F-EB08-409A-B471-9C70766EC929}" type="slidenum">
              <a:rPr lang="en-DE" smtClean="0"/>
              <a:t>15</a:t>
            </a:fld>
            <a:endParaRPr lang="en-DE"/>
          </a:p>
        </p:txBody>
      </p:sp>
      <p:pic>
        <p:nvPicPr>
          <p:cNvPr id="8" name="Resim 7" descr="metin, ekran görüntüsü, yazı tipi, çizgi içeren bir resim&#10;&#10;Açıklama otomatik olarak oluşturuldu">
            <a:extLst>
              <a:ext uri="{FF2B5EF4-FFF2-40B4-BE49-F238E27FC236}">
                <a16:creationId xmlns:a16="http://schemas.microsoft.com/office/drawing/2014/main" id="{67B10C6B-1D66-050B-BAA8-D7FC92C617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75993" y="1875082"/>
            <a:ext cx="4762500" cy="3810000"/>
          </a:xfrm>
          <a:prstGeom prst="rect">
            <a:avLst/>
          </a:prstGeom>
        </p:spPr>
      </p:pic>
      <p:sp>
        <p:nvSpPr>
          <p:cNvPr id="10" name="Metin kutusu 9">
            <a:extLst>
              <a:ext uri="{FF2B5EF4-FFF2-40B4-BE49-F238E27FC236}">
                <a16:creationId xmlns:a16="http://schemas.microsoft.com/office/drawing/2014/main" id="{693B9F66-CC1D-A49C-760F-DFF8C3A4F3BB}"/>
              </a:ext>
            </a:extLst>
          </p:cNvPr>
          <p:cNvSpPr txBox="1"/>
          <p:nvPr/>
        </p:nvSpPr>
        <p:spPr>
          <a:xfrm>
            <a:off x="4572000" y="5779770"/>
            <a:ext cx="4572000" cy="400110"/>
          </a:xfrm>
          <a:prstGeom prst="rect">
            <a:avLst/>
          </a:prstGeom>
          <a:noFill/>
        </p:spPr>
        <p:txBody>
          <a:bodyPr wrap="square">
            <a:spAutoFit/>
          </a:bodyPr>
          <a:lstStyle/>
          <a:p>
            <a:r>
              <a:rPr lang="tr-TR" sz="1000" dirty="0"/>
              <a:t>https://www.yourdatateacher.com/2021/05/19/hyperparameter-tuning-grid-search-and-random-search/</a:t>
            </a:r>
          </a:p>
        </p:txBody>
      </p:sp>
      <p:sp>
        <p:nvSpPr>
          <p:cNvPr id="12" name="Metin kutusu 11">
            <a:extLst>
              <a:ext uri="{FF2B5EF4-FFF2-40B4-BE49-F238E27FC236}">
                <a16:creationId xmlns:a16="http://schemas.microsoft.com/office/drawing/2014/main" id="{7E1E0632-C45E-A141-FC89-17B799C600B3}"/>
              </a:ext>
            </a:extLst>
          </p:cNvPr>
          <p:cNvSpPr txBox="1"/>
          <p:nvPr/>
        </p:nvSpPr>
        <p:spPr>
          <a:xfrm>
            <a:off x="105507" y="2335781"/>
            <a:ext cx="4536058" cy="3416320"/>
          </a:xfrm>
          <a:prstGeom prst="rect">
            <a:avLst/>
          </a:prstGeom>
          <a:noFill/>
        </p:spPr>
        <p:txBody>
          <a:bodyPr wrap="square">
            <a:spAutoFit/>
          </a:bodyPr>
          <a:lstStyle/>
          <a:p>
            <a:pPr marL="285750" indent="-285750">
              <a:buFont typeface="Arial" panose="020B0604020202020204" pitchFamily="34" charset="0"/>
              <a:buChar char="•"/>
            </a:pPr>
            <a:r>
              <a:rPr lang="tr-TR" dirty="0" err="1">
                <a:solidFill>
                  <a:schemeClr val="tx1"/>
                </a:solidFill>
                <a:latin typeface="Arial MT"/>
              </a:rPr>
              <a:t>Creates</a:t>
            </a:r>
            <a:r>
              <a:rPr lang="tr-TR" dirty="0">
                <a:solidFill>
                  <a:schemeClr val="tx1"/>
                </a:solidFill>
                <a:latin typeface="Arial MT"/>
              </a:rPr>
              <a:t> a grid </a:t>
            </a:r>
            <a:r>
              <a:rPr lang="tr-TR" dirty="0" err="1">
                <a:solidFill>
                  <a:schemeClr val="tx1"/>
                </a:solidFill>
                <a:latin typeface="Arial MT"/>
              </a:rPr>
              <a:t>between</a:t>
            </a:r>
            <a:r>
              <a:rPr lang="tr-TR" dirty="0">
                <a:solidFill>
                  <a:schemeClr val="tx1"/>
                </a:solidFill>
                <a:latin typeface="Arial MT"/>
              </a:rPr>
              <a:t> </a:t>
            </a:r>
            <a:r>
              <a:rPr lang="tr-TR" dirty="0" err="1">
                <a:solidFill>
                  <a:schemeClr val="tx1"/>
                </a:solidFill>
                <a:latin typeface="Arial MT"/>
              </a:rPr>
              <a:t>specified</a:t>
            </a:r>
            <a:r>
              <a:rPr lang="tr-TR" dirty="0">
                <a:solidFill>
                  <a:schemeClr val="tx1"/>
                </a:solidFill>
                <a:latin typeface="Arial MT"/>
              </a:rPr>
              <a:t> </a:t>
            </a:r>
            <a:r>
              <a:rPr lang="tr-TR" dirty="0" err="1">
                <a:solidFill>
                  <a:schemeClr val="tx1"/>
                </a:solidFill>
                <a:latin typeface="Arial MT"/>
              </a:rPr>
              <a:t>hyperparameter</a:t>
            </a:r>
            <a:r>
              <a:rPr lang="tr-TR" dirty="0">
                <a:solidFill>
                  <a:schemeClr val="tx1"/>
                </a:solidFill>
                <a:latin typeface="Arial MT"/>
              </a:rPr>
              <a:t> </a:t>
            </a:r>
            <a:r>
              <a:rPr lang="tr-TR" dirty="0" err="1">
                <a:solidFill>
                  <a:schemeClr val="tx1"/>
                </a:solidFill>
                <a:latin typeface="Arial MT"/>
              </a:rPr>
              <a:t>values</a:t>
            </a:r>
            <a:r>
              <a:rPr lang="tr-TR" dirty="0">
                <a:solidFill>
                  <a:schemeClr val="tx1"/>
                </a:solidFill>
                <a:latin typeface="Arial MT"/>
              </a:rPr>
              <a:t>.</a:t>
            </a:r>
          </a:p>
          <a:p>
            <a:endParaRPr lang="tr-TR" dirty="0">
              <a:solidFill>
                <a:schemeClr val="tx1"/>
              </a:solidFill>
              <a:latin typeface="Arial MT"/>
            </a:endParaRPr>
          </a:p>
          <a:p>
            <a:pPr algn="l"/>
            <a:endParaRPr lang="tr-TR" dirty="0">
              <a:solidFill>
                <a:schemeClr val="tx1"/>
              </a:solidFill>
            </a:endParaRPr>
          </a:p>
          <a:p>
            <a:pPr marL="285750" indent="-285750" algn="l">
              <a:buFont typeface="Arial" panose="020B0604020202020204" pitchFamily="34" charset="0"/>
              <a:buChar char="•"/>
            </a:pPr>
            <a:r>
              <a:rPr lang="tr-TR" dirty="0" err="1">
                <a:solidFill>
                  <a:schemeClr val="tx1"/>
                </a:solidFill>
              </a:rPr>
              <a:t>Evaluates</a:t>
            </a:r>
            <a:r>
              <a:rPr lang="tr-TR" dirty="0">
                <a:solidFill>
                  <a:schemeClr val="tx1"/>
                </a:solidFill>
              </a:rPr>
              <a:t> </a:t>
            </a:r>
            <a:r>
              <a:rPr lang="en-GB" dirty="0">
                <a:solidFill>
                  <a:schemeClr val="tx1"/>
                </a:solidFill>
              </a:rPr>
              <a:t>the Cartesian product of a user-specified finite set of values</a:t>
            </a:r>
            <a:endParaRPr lang="tr-TR" dirty="0">
              <a:solidFill>
                <a:schemeClr val="tx1"/>
              </a:solidFill>
            </a:endParaRPr>
          </a:p>
          <a:p>
            <a:pPr marL="285750" indent="-285750" algn="l">
              <a:buFont typeface="Arial" panose="020B0604020202020204" pitchFamily="34" charset="0"/>
              <a:buChar char="•"/>
            </a:pPr>
            <a:endParaRPr lang="tr-TR" dirty="0">
              <a:solidFill>
                <a:schemeClr val="tx1"/>
              </a:solidFill>
            </a:endParaRPr>
          </a:p>
          <a:p>
            <a:pPr marL="285750" indent="-285750" algn="l">
              <a:buFont typeface="Arial" panose="020B0604020202020204" pitchFamily="34" charset="0"/>
              <a:buChar char="•"/>
            </a:pPr>
            <a:endParaRPr lang="tr-TR" dirty="0">
              <a:solidFill>
                <a:schemeClr val="tx1"/>
              </a:solidFill>
            </a:endParaRPr>
          </a:p>
          <a:p>
            <a:pPr marL="285750" indent="-285750">
              <a:buFont typeface="Arial" panose="020B0604020202020204" pitchFamily="34" charset="0"/>
              <a:buChar char="•"/>
            </a:pPr>
            <a:r>
              <a:rPr lang="en-GB" dirty="0">
                <a:solidFill>
                  <a:schemeClr val="tx1"/>
                </a:solidFill>
                <a:latin typeface="Arial MT"/>
              </a:rPr>
              <a:t>Need to convert Continuous Hyperparameters to Discrete Hyperparameters.</a:t>
            </a:r>
            <a:r>
              <a:rPr lang="tr-TR" dirty="0">
                <a:solidFill>
                  <a:schemeClr val="tx1"/>
                </a:solidFill>
                <a:latin typeface="Arial MT"/>
              </a:rPr>
              <a:t> (</a:t>
            </a:r>
            <a:r>
              <a:rPr lang="tr-TR" dirty="0" err="1">
                <a:solidFill>
                  <a:schemeClr val="tx1"/>
                </a:solidFill>
                <a:latin typeface="Arial MT"/>
              </a:rPr>
              <a:t>eg</a:t>
            </a:r>
            <a:r>
              <a:rPr lang="tr-TR" dirty="0">
                <a:solidFill>
                  <a:schemeClr val="tx1"/>
                </a:solidFill>
                <a:latin typeface="Arial MT"/>
              </a:rPr>
              <a:t>: define an </a:t>
            </a:r>
            <a:r>
              <a:rPr lang="en-GB" dirty="0"/>
              <a:t>increment value</a:t>
            </a:r>
            <a:r>
              <a:rPr lang="tr-TR" dirty="0"/>
              <a:t>)</a:t>
            </a:r>
            <a:endParaRPr lang="tr-TR" dirty="0">
              <a:solidFill>
                <a:schemeClr val="tx1"/>
              </a:solidFill>
            </a:endParaRPr>
          </a:p>
        </p:txBody>
      </p:sp>
    </p:spTree>
    <p:extLst>
      <p:ext uri="{BB962C8B-B14F-4D97-AF65-F5344CB8AC3E}">
        <p14:creationId xmlns:p14="http://schemas.microsoft.com/office/powerpoint/2010/main" val="23214379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B4768C28-BA2D-D87E-8861-926F4D9EA99E}"/>
              </a:ext>
            </a:extLst>
          </p:cNvPr>
          <p:cNvSpPr>
            <a:spLocks noGrp="1"/>
          </p:cNvSpPr>
          <p:nvPr>
            <p:ph type="ctrTitle"/>
          </p:nvPr>
        </p:nvSpPr>
        <p:spPr>
          <a:xfrm>
            <a:off x="189271" y="178052"/>
            <a:ext cx="6581669" cy="276999"/>
          </a:xfrm>
        </p:spPr>
        <p:txBody>
          <a:bodyPr/>
          <a:lstStyle/>
          <a:p>
            <a:pPr algn="l"/>
            <a:r>
              <a:rPr lang="tr-TR" sz="1800" dirty="0"/>
              <a:t>Grid </a:t>
            </a:r>
            <a:r>
              <a:rPr lang="tr-TR" sz="1800" dirty="0" err="1"/>
              <a:t>Search</a:t>
            </a:r>
            <a:endParaRPr lang="tr-TR" sz="1800" dirty="0"/>
          </a:p>
        </p:txBody>
      </p:sp>
      <p:sp>
        <p:nvSpPr>
          <p:cNvPr id="4" name="Veri Yer Tutucusu 3">
            <a:extLst>
              <a:ext uri="{FF2B5EF4-FFF2-40B4-BE49-F238E27FC236}">
                <a16:creationId xmlns:a16="http://schemas.microsoft.com/office/drawing/2014/main" id="{06FDC65D-A496-D0F5-97DD-0E203B7D50FC}"/>
              </a:ext>
            </a:extLst>
          </p:cNvPr>
          <p:cNvSpPr>
            <a:spLocks noGrp="1"/>
          </p:cNvSpPr>
          <p:nvPr>
            <p:ph type="dt" sz="half" idx="10"/>
          </p:nvPr>
        </p:nvSpPr>
        <p:spPr/>
        <p:txBody>
          <a:bodyPr/>
          <a:lstStyle/>
          <a:p>
            <a:fld id="{7C84B45E-4ACC-4AC2-8643-E191D8E7A7BE}" type="datetimeyyyy">
              <a:rPr lang="en-DE" smtClean="0"/>
              <a:t>2024</a:t>
            </a:fld>
            <a:endParaRPr lang="en-DE"/>
          </a:p>
        </p:txBody>
      </p:sp>
      <p:sp>
        <p:nvSpPr>
          <p:cNvPr id="5" name="Alt Bilgi Yer Tutucusu 4">
            <a:extLst>
              <a:ext uri="{FF2B5EF4-FFF2-40B4-BE49-F238E27FC236}">
                <a16:creationId xmlns:a16="http://schemas.microsoft.com/office/drawing/2014/main" id="{9C597F22-F699-05AA-6CB3-860C76ED9051}"/>
              </a:ext>
            </a:extLst>
          </p:cNvPr>
          <p:cNvSpPr>
            <a:spLocks noGrp="1"/>
          </p:cNvSpPr>
          <p:nvPr>
            <p:ph type="ftr" sz="quarter" idx="11"/>
          </p:nvPr>
        </p:nvSpPr>
        <p:spPr/>
        <p:txBody>
          <a:bodyPr/>
          <a:lstStyle/>
          <a:p>
            <a:r>
              <a:rPr lang="tr-TR"/>
              <a:t>Universität Passau - Ali Haydar Özdağ</a:t>
            </a:r>
            <a:endParaRPr lang="en-DE"/>
          </a:p>
        </p:txBody>
      </p:sp>
      <p:sp>
        <p:nvSpPr>
          <p:cNvPr id="6" name="Slayt Numarası Yer Tutucusu 5">
            <a:extLst>
              <a:ext uri="{FF2B5EF4-FFF2-40B4-BE49-F238E27FC236}">
                <a16:creationId xmlns:a16="http://schemas.microsoft.com/office/drawing/2014/main" id="{1373E3E4-F395-9FD7-8BD5-7C07F877B0F5}"/>
              </a:ext>
            </a:extLst>
          </p:cNvPr>
          <p:cNvSpPr>
            <a:spLocks noGrp="1"/>
          </p:cNvSpPr>
          <p:nvPr>
            <p:ph type="sldNum" sz="quarter" idx="12"/>
          </p:nvPr>
        </p:nvSpPr>
        <p:spPr/>
        <p:txBody>
          <a:bodyPr/>
          <a:lstStyle/>
          <a:p>
            <a:fld id="{FB45117F-EB08-409A-B471-9C70766EC929}" type="slidenum">
              <a:rPr lang="en-DE" smtClean="0"/>
              <a:t>16</a:t>
            </a:fld>
            <a:endParaRPr lang="en-DE"/>
          </a:p>
        </p:txBody>
      </p:sp>
      <p:sp>
        <p:nvSpPr>
          <p:cNvPr id="7" name="Alt Başlık 10">
            <a:extLst>
              <a:ext uri="{FF2B5EF4-FFF2-40B4-BE49-F238E27FC236}">
                <a16:creationId xmlns:a16="http://schemas.microsoft.com/office/drawing/2014/main" id="{08A0EEAD-BF79-268B-C95A-C3D2485EB911}"/>
              </a:ext>
            </a:extLst>
          </p:cNvPr>
          <p:cNvSpPr txBox="1">
            <a:spLocks/>
          </p:cNvSpPr>
          <p:nvPr/>
        </p:nvSpPr>
        <p:spPr>
          <a:xfrm>
            <a:off x="189271" y="1687469"/>
            <a:ext cx="8406960" cy="3600986"/>
          </a:xfrm>
          <a:prstGeom prst="rect">
            <a:avLst/>
          </a:prstGeom>
        </p:spPr>
        <p:txBody>
          <a:bodyPr wrap="square" lIns="0" tIns="0" rIns="0" bIns="0">
            <a:spAutoFit/>
          </a:bodyPr>
          <a:lstStyle>
            <a:lvl1pPr marL="0" indent="0" algn="ctr" eaLnBrk="1" hangingPunct="1">
              <a:buNone/>
              <a:defRPr sz="1800" b="0" i="0">
                <a:solidFill>
                  <a:srgbClr val="4D4D4D"/>
                </a:solidFill>
                <a:latin typeface="Arial MT"/>
                <a:ea typeface="+mn-ea"/>
                <a:cs typeface="Arial MT"/>
              </a:defRPr>
            </a:lvl1pPr>
            <a:lvl2pPr marL="342900" indent="0" algn="ctr" eaLnBrk="1" hangingPunct="1">
              <a:buNone/>
              <a:defRPr sz="1500">
                <a:latin typeface="+mn-lt"/>
                <a:ea typeface="+mn-ea"/>
                <a:cs typeface="+mn-cs"/>
              </a:defRPr>
            </a:lvl2pPr>
            <a:lvl3pPr marL="685800" indent="0" algn="ctr" eaLnBrk="1" hangingPunct="1">
              <a:buNone/>
              <a:defRPr sz="1350">
                <a:latin typeface="+mn-lt"/>
                <a:ea typeface="+mn-ea"/>
                <a:cs typeface="+mn-cs"/>
              </a:defRPr>
            </a:lvl3pPr>
            <a:lvl4pPr marL="1028700" indent="0" algn="ctr" eaLnBrk="1" hangingPunct="1">
              <a:buNone/>
              <a:defRPr sz="1200">
                <a:latin typeface="+mn-lt"/>
                <a:ea typeface="+mn-ea"/>
                <a:cs typeface="+mn-cs"/>
              </a:defRPr>
            </a:lvl4pPr>
            <a:lvl5pPr marL="1371600" indent="0" algn="ctr" eaLnBrk="1" hangingPunct="1">
              <a:buNone/>
              <a:defRPr sz="1200">
                <a:latin typeface="+mn-lt"/>
                <a:ea typeface="+mn-ea"/>
                <a:cs typeface="+mn-cs"/>
              </a:defRPr>
            </a:lvl5pPr>
            <a:lvl6pPr marL="1714500" indent="0" algn="ctr" eaLnBrk="1" hangingPunct="1">
              <a:buNone/>
              <a:defRPr sz="1200">
                <a:latin typeface="+mn-lt"/>
                <a:ea typeface="+mn-ea"/>
                <a:cs typeface="+mn-cs"/>
              </a:defRPr>
            </a:lvl6pPr>
            <a:lvl7pPr marL="2057400" indent="0" algn="ctr" eaLnBrk="1" hangingPunct="1">
              <a:buNone/>
              <a:defRPr sz="1200">
                <a:latin typeface="+mn-lt"/>
                <a:ea typeface="+mn-ea"/>
                <a:cs typeface="+mn-cs"/>
              </a:defRPr>
            </a:lvl7pPr>
            <a:lvl8pPr marL="2400300" indent="0" algn="ctr" eaLnBrk="1" hangingPunct="1">
              <a:buNone/>
              <a:defRPr sz="1200">
                <a:latin typeface="+mn-lt"/>
                <a:ea typeface="+mn-ea"/>
                <a:cs typeface="+mn-cs"/>
              </a:defRPr>
            </a:lvl8pPr>
            <a:lvl9pPr marL="2743200" indent="0" algn="ctr" eaLnBrk="1" hangingPunct="1">
              <a:buNone/>
              <a:defRPr sz="1200">
                <a:latin typeface="+mn-lt"/>
                <a:ea typeface="+mn-ea"/>
                <a:cs typeface="+mn-cs"/>
              </a:defRPr>
            </a:lvl9pPr>
          </a:lstStyle>
          <a:p>
            <a:pPr algn="l">
              <a:buFont typeface="Arial" panose="020B0604020202020204" pitchFamily="34" charset="0"/>
              <a:buChar char="•"/>
            </a:pPr>
            <a:r>
              <a:rPr lang="en-GB" b="1" dirty="0">
                <a:solidFill>
                  <a:schemeClr val="tx1"/>
                </a:solidFill>
              </a:rPr>
              <a:t>Advantages:</a:t>
            </a:r>
            <a:endParaRPr lang="en-GB" dirty="0">
              <a:solidFill>
                <a:schemeClr val="tx1"/>
              </a:solidFill>
            </a:endParaRPr>
          </a:p>
          <a:p>
            <a:pPr marL="742950" lvl="1" indent="-285750" algn="l">
              <a:buFont typeface="Arial" panose="020B0604020202020204" pitchFamily="34" charset="0"/>
              <a:buChar char="•"/>
            </a:pPr>
            <a:r>
              <a:rPr lang="en-GB" sz="1800" dirty="0">
                <a:solidFill>
                  <a:schemeClr val="tx1"/>
                </a:solidFill>
                <a:latin typeface="Arial MT"/>
              </a:rPr>
              <a:t>Provides a comprehensive search.</a:t>
            </a:r>
            <a:endParaRPr lang="tr-TR" sz="1800" dirty="0">
              <a:solidFill>
                <a:schemeClr val="tx1"/>
              </a:solidFill>
              <a:latin typeface="Arial MT"/>
            </a:endParaRPr>
          </a:p>
          <a:p>
            <a:pPr marL="457200" lvl="1" algn="l"/>
            <a:r>
              <a:rPr lang="tr-TR" sz="1800" dirty="0">
                <a:solidFill>
                  <a:schemeClr val="tx1"/>
                </a:solidFill>
                <a:latin typeface="Arial MT"/>
              </a:rPr>
              <a:t>	--&gt;</a:t>
            </a:r>
            <a:r>
              <a:rPr lang="en-GB" sz="1800" dirty="0">
                <a:solidFill>
                  <a:schemeClr val="tx1"/>
                </a:solidFill>
                <a:latin typeface="Arial MT"/>
              </a:rPr>
              <a:t>no possibility is ruled out</a:t>
            </a:r>
          </a:p>
          <a:p>
            <a:pPr marL="742950" lvl="1" indent="-285750" algn="l">
              <a:buFont typeface="Arial" panose="020B0604020202020204" pitchFamily="34" charset="0"/>
              <a:buChar char="•"/>
            </a:pPr>
            <a:r>
              <a:rPr lang="en-GB" sz="1800" dirty="0">
                <a:solidFill>
                  <a:schemeClr val="tx1"/>
                </a:solidFill>
                <a:latin typeface="Arial MT"/>
              </a:rPr>
              <a:t>Can be effectively parallelized.</a:t>
            </a:r>
            <a:endParaRPr lang="tr-TR" sz="1800" dirty="0">
              <a:solidFill>
                <a:schemeClr val="tx1"/>
              </a:solidFill>
              <a:latin typeface="Arial MT"/>
            </a:endParaRPr>
          </a:p>
          <a:p>
            <a:pPr marL="742950" lvl="1" indent="-285750" algn="l">
              <a:buFont typeface="Arial" panose="020B0604020202020204" pitchFamily="34" charset="0"/>
              <a:buChar char="•"/>
            </a:pPr>
            <a:r>
              <a:rPr lang="tr-TR" sz="1800" dirty="0" err="1">
                <a:solidFill>
                  <a:schemeClr val="tx1"/>
                </a:solidFill>
                <a:latin typeface="Arial MT"/>
              </a:rPr>
              <a:t>Easy</a:t>
            </a:r>
            <a:r>
              <a:rPr lang="tr-TR" sz="1800" dirty="0">
                <a:solidFill>
                  <a:schemeClr val="tx1"/>
                </a:solidFill>
                <a:latin typeface="Arial MT"/>
              </a:rPr>
              <a:t> </a:t>
            </a:r>
            <a:r>
              <a:rPr lang="tr-TR" sz="1800" dirty="0" err="1">
                <a:solidFill>
                  <a:schemeClr val="tx1"/>
                </a:solidFill>
                <a:latin typeface="Arial MT"/>
              </a:rPr>
              <a:t>to</a:t>
            </a:r>
            <a:r>
              <a:rPr lang="tr-TR" sz="1800" dirty="0">
                <a:solidFill>
                  <a:schemeClr val="tx1"/>
                </a:solidFill>
                <a:latin typeface="Arial MT"/>
              </a:rPr>
              <a:t> </a:t>
            </a:r>
            <a:r>
              <a:rPr lang="tr-TR" sz="1800" dirty="0" err="1">
                <a:solidFill>
                  <a:schemeClr val="tx1"/>
                </a:solidFill>
                <a:latin typeface="Arial MT"/>
              </a:rPr>
              <a:t>implement</a:t>
            </a:r>
            <a:endParaRPr lang="tr-TR" sz="1800" dirty="0">
              <a:solidFill>
                <a:schemeClr val="tx1"/>
              </a:solidFill>
              <a:latin typeface="Arial MT"/>
            </a:endParaRPr>
          </a:p>
          <a:p>
            <a:pPr marL="742950" lvl="1" indent="-285750" algn="l">
              <a:buFont typeface="Arial" panose="020B0604020202020204" pitchFamily="34" charset="0"/>
              <a:buChar char="•"/>
            </a:pPr>
            <a:endParaRPr lang="en-GB" sz="1800" dirty="0">
              <a:solidFill>
                <a:schemeClr val="tx1"/>
              </a:solidFill>
              <a:latin typeface="Arial MT"/>
            </a:endParaRPr>
          </a:p>
          <a:p>
            <a:pPr algn="l">
              <a:buFont typeface="Arial" panose="020B0604020202020204" pitchFamily="34" charset="0"/>
              <a:buChar char="•"/>
            </a:pPr>
            <a:r>
              <a:rPr lang="en-GB" b="1" dirty="0">
                <a:solidFill>
                  <a:schemeClr val="tx1"/>
                </a:solidFill>
              </a:rPr>
              <a:t>Disadvantages:</a:t>
            </a:r>
            <a:endParaRPr lang="en-GB" dirty="0">
              <a:solidFill>
                <a:schemeClr val="tx1"/>
              </a:solidFill>
            </a:endParaRPr>
          </a:p>
          <a:p>
            <a:pPr marL="742950" lvl="1" indent="-285750" algn="l">
              <a:buFont typeface="Arial" panose="020B0604020202020204" pitchFamily="34" charset="0"/>
              <a:buChar char="•"/>
            </a:pPr>
            <a:r>
              <a:rPr lang="en-GB" sz="1800" dirty="0">
                <a:solidFill>
                  <a:schemeClr val="tx1"/>
                </a:solidFill>
                <a:latin typeface="Arial MT"/>
              </a:rPr>
              <a:t>Costly for large hyperparameter spaces.</a:t>
            </a:r>
            <a:endParaRPr lang="tr-TR" sz="1800" dirty="0">
              <a:solidFill>
                <a:schemeClr val="tx1"/>
              </a:solidFill>
              <a:latin typeface="Arial MT"/>
            </a:endParaRPr>
          </a:p>
          <a:p>
            <a:pPr marL="1085850" lvl="2" indent="-285750" algn="l">
              <a:buFont typeface="Arial" panose="020B0604020202020204" pitchFamily="34" charset="0"/>
              <a:buChar char="•"/>
            </a:pPr>
            <a:r>
              <a:rPr lang="tr-TR" sz="1800" dirty="0" err="1">
                <a:solidFill>
                  <a:schemeClr val="tx1"/>
                </a:solidFill>
                <a:latin typeface="Arial MT"/>
              </a:rPr>
              <a:t>Example</a:t>
            </a:r>
            <a:r>
              <a:rPr lang="tr-TR" sz="1800" dirty="0">
                <a:solidFill>
                  <a:schemeClr val="tx1"/>
                </a:solidFill>
                <a:latin typeface="Arial MT"/>
              </a:rPr>
              <a:t>: </a:t>
            </a:r>
            <a:r>
              <a:rPr lang="en-GB" sz="1800" dirty="0">
                <a:solidFill>
                  <a:schemeClr val="tx1"/>
                </a:solidFill>
                <a:latin typeface="Arial MT"/>
              </a:rPr>
              <a:t>6 hyperparameters and each has 10 values</a:t>
            </a:r>
            <a:r>
              <a:rPr lang="tr-TR" sz="1800" dirty="0">
                <a:solidFill>
                  <a:schemeClr val="tx1"/>
                </a:solidFill>
                <a:latin typeface="Arial MT"/>
              </a:rPr>
              <a:t> =&gt; </a:t>
            </a:r>
            <a:r>
              <a:rPr lang="tr-TR" sz="1800" dirty="0" err="1">
                <a:solidFill>
                  <a:schemeClr val="tx1"/>
                </a:solidFill>
                <a:latin typeface="Arial MT"/>
              </a:rPr>
              <a:t>Must</a:t>
            </a:r>
            <a:r>
              <a:rPr lang="tr-TR" sz="1800" dirty="0">
                <a:solidFill>
                  <a:schemeClr val="tx1"/>
                </a:solidFill>
                <a:latin typeface="Arial MT"/>
              </a:rPr>
              <a:t> </a:t>
            </a:r>
            <a:r>
              <a:rPr lang="tr-TR" sz="1800" dirty="0" err="1">
                <a:solidFill>
                  <a:schemeClr val="tx1"/>
                </a:solidFill>
                <a:latin typeface="Arial MT"/>
              </a:rPr>
              <a:t>try</a:t>
            </a:r>
            <a:r>
              <a:rPr lang="tr-TR" sz="1800" dirty="0">
                <a:solidFill>
                  <a:schemeClr val="tx1"/>
                </a:solidFill>
                <a:latin typeface="Arial MT"/>
              </a:rPr>
              <a:t> 10</a:t>
            </a:r>
            <a:r>
              <a:rPr lang="tr-TR" sz="1800" baseline="40000" dirty="0">
                <a:solidFill>
                  <a:schemeClr val="tx1"/>
                </a:solidFill>
                <a:latin typeface="Arial MT"/>
              </a:rPr>
              <a:t>6</a:t>
            </a:r>
            <a:r>
              <a:rPr lang="tr-TR" sz="1800" dirty="0">
                <a:solidFill>
                  <a:schemeClr val="tx1"/>
                </a:solidFill>
                <a:latin typeface="Arial MT"/>
              </a:rPr>
              <a:t> </a:t>
            </a:r>
            <a:r>
              <a:rPr lang="tr-TR" sz="1800" dirty="0" err="1">
                <a:solidFill>
                  <a:schemeClr val="tx1"/>
                </a:solidFill>
                <a:latin typeface="Arial MT"/>
              </a:rPr>
              <a:t>combinations</a:t>
            </a:r>
            <a:endParaRPr lang="en-GB" sz="1800" dirty="0">
              <a:solidFill>
                <a:schemeClr val="tx1"/>
              </a:solidFill>
              <a:latin typeface="Arial MT"/>
            </a:endParaRPr>
          </a:p>
          <a:p>
            <a:pPr marL="742950" lvl="1" indent="-285750" algn="l">
              <a:buFont typeface="Arial" panose="020B0604020202020204" pitchFamily="34" charset="0"/>
              <a:buChar char="•"/>
            </a:pPr>
            <a:r>
              <a:rPr lang="en-GB" sz="1800" dirty="0">
                <a:solidFill>
                  <a:schemeClr val="tx1"/>
                </a:solidFill>
                <a:latin typeface="Arial MT"/>
              </a:rPr>
              <a:t>No guarantee of finding the best solution.</a:t>
            </a:r>
            <a:endParaRPr lang="tr-TR" sz="1800" dirty="0">
              <a:solidFill>
                <a:schemeClr val="tx1"/>
              </a:solidFill>
              <a:latin typeface="Arial MT"/>
            </a:endParaRPr>
          </a:p>
          <a:p>
            <a:pPr marL="742950" lvl="1" indent="-285750" algn="l">
              <a:buFont typeface="Arial" panose="020B0604020202020204" pitchFamily="34" charset="0"/>
              <a:buChar char="•"/>
            </a:pPr>
            <a:r>
              <a:rPr lang="tr-TR" sz="1800" dirty="0">
                <a:solidFill>
                  <a:schemeClr val="tx1"/>
                </a:solidFill>
                <a:latin typeface="Arial MT"/>
              </a:rPr>
              <a:t>Not </a:t>
            </a:r>
            <a:r>
              <a:rPr lang="tr-TR" sz="1800" dirty="0" err="1">
                <a:solidFill>
                  <a:schemeClr val="tx1"/>
                </a:solidFill>
                <a:latin typeface="Arial MT"/>
              </a:rPr>
              <a:t>smart</a:t>
            </a:r>
            <a:endParaRPr lang="en-GB" sz="1800" dirty="0">
              <a:solidFill>
                <a:schemeClr val="tx1"/>
              </a:solidFill>
              <a:latin typeface="Arial MT"/>
            </a:endParaRPr>
          </a:p>
          <a:p>
            <a:pPr algn="l"/>
            <a:endParaRPr lang="tr-TR" dirty="0">
              <a:solidFill>
                <a:schemeClr val="tx1"/>
              </a:solidFill>
            </a:endParaRPr>
          </a:p>
        </p:txBody>
      </p:sp>
    </p:spTree>
    <p:extLst>
      <p:ext uri="{BB962C8B-B14F-4D97-AF65-F5344CB8AC3E}">
        <p14:creationId xmlns:p14="http://schemas.microsoft.com/office/powerpoint/2010/main" val="30546189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B4768C28-BA2D-D87E-8861-926F4D9EA99E}"/>
              </a:ext>
            </a:extLst>
          </p:cNvPr>
          <p:cNvSpPr>
            <a:spLocks noGrp="1"/>
          </p:cNvSpPr>
          <p:nvPr>
            <p:ph type="ctrTitle"/>
          </p:nvPr>
        </p:nvSpPr>
        <p:spPr>
          <a:xfrm>
            <a:off x="189271" y="178052"/>
            <a:ext cx="6581669" cy="276999"/>
          </a:xfrm>
        </p:spPr>
        <p:txBody>
          <a:bodyPr/>
          <a:lstStyle/>
          <a:p>
            <a:pPr algn="l"/>
            <a:r>
              <a:rPr lang="tr-TR" sz="1800" dirty="0" err="1">
                <a:solidFill>
                  <a:srgbClr val="A1A1A1"/>
                </a:solidFill>
              </a:rPr>
              <a:t>Random</a:t>
            </a:r>
            <a:r>
              <a:rPr lang="tr-TR" sz="1800" dirty="0">
                <a:solidFill>
                  <a:srgbClr val="A1A1A1"/>
                </a:solidFill>
              </a:rPr>
              <a:t> </a:t>
            </a:r>
            <a:r>
              <a:rPr lang="tr-TR" sz="1800" dirty="0" err="1">
                <a:solidFill>
                  <a:srgbClr val="A1A1A1"/>
                </a:solidFill>
              </a:rPr>
              <a:t>Search</a:t>
            </a:r>
            <a:endParaRPr lang="tr-TR" sz="1800" dirty="0">
              <a:solidFill>
                <a:srgbClr val="A1A1A1"/>
              </a:solidFill>
            </a:endParaRPr>
          </a:p>
        </p:txBody>
      </p:sp>
      <p:sp>
        <p:nvSpPr>
          <p:cNvPr id="4" name="Veri Yer Tutucusu 3">
            <a:extLst>
              <a:ext uri="{FF2B5EF4-FFF2-40B4-BE49-F238E27FC236}">
                <a16:creationId xmlns:a16="http://schemas.microsoft.com/office/drawing/2014/main" id="{06FDC65D-A496-D0F5-97DD-0E203B7D50FC}"/>
              </a:ext>
            </a:extLst>
          </p:cNvPr>
          <p:cNvSpPr>
            <a:spLocks noGrp="1"/>
          </p:cNvSpPr>
          <p:nvPr>
            <p:ph type="dt" sz="half" idx="10"/>
          </p:nvPr>
        </p:nvSpPr>
        <p:spPr/>
        <p:txBody>
          <a:bodyPr/>
          <a:lstStyle/>
          <a:p>
            <a:fld id="{7C84B45E-4ACC-4AC2-8643-E191D8E7A7BE}" type="datetimeyyyy">
              <a:rPr lang="en-DE" smtClean="0"/>
              <a:t>2024</a:t>
            </a:fld>
            <a:endParaRPr lang="en-DE"/>
          </a:p>
        </p:txBody>
      </p:sp>
      <p:sp>
        <p:nvSpPr>
          <p:cNvPr id="5" name="Alt Bilgi Yer Tutucusu 4">
            <a:extLst>
              <a:ext uri="{FF2B5EF4-FFF2-40B4-BE49-F238E27FC236}">
                <a16:creationId xmlns:a16="http://schemas.microsoft.com/office/drawing/2014/main" id="{9C597F22-F699-05AA-6CB3-860C76ED9051}"/>
              </a:ext>
            </a:extLst>
          </p:cNvPr>
          <p:cNvSpPr>
            <a:spLocks noGrp="1"/>
          </p:cNvSpPr>
          <p:nvPr>
            <p:ph type="ftr" sz="quarter" idx="11"/>
          </p:nvPr>
        </p:nvSpPr>
        <p:spPr/>
        <p:txBody>
          <a:bodyPr/>
          <a:lstStyle/>
          <a:p>
            <a:r>
              <a:rPr lang="tr-TR"/>
              <a:t>Universität Passau - Ali Haydar Özdağ</a:t>
            </a:r>
            <a:endParaRPr lang="en-DE"/>
          </a:p>
        </p:txBody>
      </p:sp>
      <p:sp>
        <p:nvSpPr>
          <p:cNvPr id="6" name="Slayt Numarası Yer Tutucusu 5">
            <a:extLst>
              <a:ext uri="{FF2B5EF4-FFF2-40B4-BE49-F238E27FC236}">
                <a16:creationId xmlns:a16="http://schemas.microsoft.com/office/drawing/2014/main" id="{1373E3E4-F395-9FD7-8BD5-7C07F877B0F5}"/>
              </a:ext>
            </a:extLst>
          </p:cNvPr>
          <p:cNvSpPr>
            <a:spLocks noGrp="1"/>
          </p:cNvSpPr>
          <p:nvPr>
            <p:ph type="sldNum" sz="quarter" idx="12"/>
          </p:nvPr>
        </p:nvSpPr>
        <p:spPr/>
        <p:txBody>
          <a:bodyPr/>
          <a:lstStyle/>
          <a:p>
            <a:fld id="{FB45117F-EB08-409A-B471-9C70766EC929}" type="slidenum">
              <a:rPr lang="en-DE" smtClean="0"/>
              <a:t>17</a:t>
            </a:fld>
            <a:endParaRPr lang="en-DE"/>
          </a:p>
        </p:txBody>
      </p:sp>
      <p:sp>
        <p:nvSpPr>
          <p:cNvPr id="18" name="Metin kutusu 17">
            <a:extLst>
              <a:ext uri="{FF2B5EF4-FFF2-40B4-BE49-F238E27FC236}">
                <a16:creationId xmlns:a16="http://schemas.microsoft.com/office/drawing/2014/main" id="{674AA447-12E4-F44A-8034-09411C5CD8EA}"/>
              </a:ext>
            </a:extLst>
          </p:cNvPr>
          <p:cNvSpPr txBox="1"/>
          <p:nvPr/>
        </p:nvSpPr>
        <p:spPr>
          <a:xfrm>
            <a:off x="275740" y="6227568"/>
            <a:ext cx="7987642" cy="215444"/>
          </a:xfrm>
          <a:prstGeom prst="rect">
            <a:avLst/>
          </a:prstGeom>
          <a:noFill/>
        </p:spPr>
        <p:txBody>
          <a:bodyPr wrap="square">
            <a:spAutoFit/>
          </a:bodyPr>
          <a:lstStyle/>
          <a:p>
            <a:r>
              <a:rPr lang="tr-TR" sz="800" dirty="0" err="1"/>
              <a:t>Random</a:t>
            </a:r>
            <a:r>
              <a:rPr lang="tr-TR" sz="800" dirty="0"/>
              <a:t> </a:t>
            </a:r>
            <a:r>
              <a:rPr lang="tr-TR" sz="800" dirty="0" err="1"/>
              <a:t>Search</a:t>
            </a:r>
            <a:r>
              <a:rPr lang="tr-TR" sz="800" dirty="0"/>
              <a:t> </a:t>
            </a:r>
            <a:r>
              <a:rPr lang="tr-TR" sz="800" dirty="0" err="1"/>
              <a:t>for</a:t>
            </a:r>
            <a:r>
              <a:rPr lang="tr-TR" sz="800" dirty="0"/>
              <a:t> </a:t>
            </a:r>
            <a:r>
              <a:rPr lang="tr-TR" sz="800" dirty="0" err="1"/>
              <a:t>Hyper-Parameter</a:t>
            </a:r>
            <a:r>
              <a:rPr lang="tr-TR" sz="800" dirty="0"/>
              <a:t> </a:t>
            </a:r>
            <a:r>
              <a:rPr lang="tr-TR" sz="800" dirty="0" err="1"/>
              <a:t>Optimization</a:t>
            </a:r>
            <a:r>
              <a:rPr lang="tr-TR" sz="800" dirty="0"/>
              <a:t> James </a:t>
            </a:r>
            <a:r>
              <a:rPr lang="tr-TR" sz="800" dirty="0" err="1"/>
              <a:t>Bergstra</a:t>
            </a:r>
            <a:r>
              <a:rPr lang="tr-TR" sz="800" dirty="0"/>
              <a:t> JAMES.BERGSTRA@UMONTREAL.CA </a:t>
            </a:r>
            <a:r>
              <a:rPr lang="tr-TR" sz="800" dirty="0" err="1"/>
              <a:t>Yoshua</a:t>
            </a:r>
            <a:r>
              <a:rPr lang="tr-TR" sz="800" dirty="0"/>
              <a:t> </a:t>
            </a:r>
            <a:r>
              <a:rPr lang="tr-TR" sz="800" dirty="0" err="1"/>
              <a:t>Bengio</a:t>
            </a:r>
            <a:r>
              <a:rPr lang="tr-TR" sz="800" dirty="0"/>
              <a:t> YOSHUA.BENGIO@UMONTREAL.CA</a:t>
            </a:r>
          </a:p>
        </p:txBody>
      </p:sp>
      <p:pic>
        <p:nvPicPr>
          <p:cNvPr id="10" name="Resim 9">
            <a:extLst>
              <a:ext uri="{FF2B5EF4-FFF2-40B4-BE49-F238E27FC236}">
                <a16:creationId xmlns:a16="http://schemas.microsoft.com/office/drawing/2014/main" id="{2ECEE765-0823-63A4-856E-7DEA26D4341C}"/>
              </a:ext>
            </a:extLst>
          </p:cNvPr>
          <p:cNvPicPr>
            <a:picLocks noChangeAspect="1"/>
          </p:cNvPicPr>
          <p:nvPr/>
        </p:nvPicPr>
        <p:blipFill>
          <a:blip r:embed="rId3"/>
          <a:stretch>
            <a:fillRect/>
          </a:stretch>
        </p:blipFill>
        <p:spPr>
          <a:xfrm>
            <a:off x="189271" y="4695413"/>
            <a:ext cx="8656534" cy="1549391"/>
          </a:xfrm>
          <a:prstGeom prst="rect">
            <a:avLst/>
          </a:prstGeom>
        </p:spPr>
      </p:pic>
      <p:pic>
        <p:nvPicPr>
          <p:cNvPr id="12" name="Resim 11">
            <a:extLst>
              <a:ext uri="{FF2B5EF4-FFF2-40B4-BE49-F238E27FC236}">
                <a16:creationId xmlns:a16="http://schemas.microsoft.com/office/drawing/2014/main" id="{4836029C-86D1-41E8-7891-E288CD5E1825}"/>
              </a:ext>
            </a:extLst>
          </p:cNvPr>
          <p:cNvPicPr>
            <a:picLocks noChangeAspect="1"/>
          </p:cNvPicPr>
          <p:nvPr/>
        </p:nvPicPr>
        <p:blipFill>
          <a:blip r:embed="rId4"/>
          <a:stretch>
            <a:fillRect/>
          </a:stretch>
        </p:blipFill>
        <p:spPr>
          <a:xfrm>
            <a:off x="3516923" y="872910"/>
            <a:ext cx="5517060" cy="3312527"/>
          </a:xfrm>
          <a:prstGeom prst="rect">
            <a:avLst/>
          </a:prstGeom>
        </p:spPr>
      </p:pic>
      <p:sp>
        <p:nvSpPr>
          <p:cNvPr id="3" name="Alt Başlık 2">
            <a:extLst>
              <a:ext uri="{FF2B5EF4-FFF2-40B4-BE49-F238E27FC236}">
                <a16:creationId xmlns:a16="http://schemas.microsoft.com/office/drawing/2014/main" id="{21744A51-6D81-568F-D9F4-D3FDD001260D}"/>
              </a:ext>
            </a:extLst>
          </p:cNvPr>
          <p:cNvSpPr>
            <a:spLocks noGrp="1"/>
          </p:cNvSpPr>
          <p:nvPr>
            <p:ph type="subTitle" idx="1"/>
          </p:nvPr>
        </p:nvSpPr>
        <p:spPr>
          <a:xfrm>
            <a:off x="189271" y="1045913"/>
            <a:ext cx="3058022" cy="4431983"/>
          </a:xfrm>
        </p:spPr>
        <p:txBody>
          <a:bodyPr/>
          <a:lstStyle/>
          <a:p>
            <a:pPr algn="l"/>
            <a:r>
              <a:rPr lang="tr-TR" dirty="0" err="1">
                <a:solidFill>
                  <a:schemeClr val="tx1"/>
                </a:solidFill>
              </a:rPr>
              <a:t>Trying</a:t>
            </a:r>
            <a:r>
              <a:rPr lang="tr-TR" dirty="0">
                <a:solidFill>
                  <a:schemeClr val="tx1"/>
                </a:solidFill>
              </a:rPr>
              <a:t> </a:t>
            </a:r>
            <a:r>
              <a:rPr lang="tr-TR" dirty="0" err="1">
                <a:solidFill>
                  <a:schemeClr val="tx1"/>
                </a:solidFill>
              </a:rPr>
              <a:t>randomly</a:t>
            </a:r>
            <a:r>
              <a:rPr lang="tr-TR" dirty="0">
                <a:solidFill>
                  <a:schemeClr val="tx1"/>
                </a:solidFill>
              </a:rPr>
              <a:t> </a:t>
            </a:r>
            <a:r>
              <a:rPr lang="tr-TR" dirty="0" err="1">
                <a:solidFill>
                  <a:schemeClr val="tx1"/>
                </a:solidFill>
              </a:rPr>
              <a:t>selected</a:t>
            </a:r>
            <a:r>
              <a:rPr lang="tr-TR" dirty="0">
                <a:solidFill>
                  <a:schemeClr val="tx1"/>
                </a:solidFill>
              </a:rPr>
              <a:t> </a:t>
            </a:r>
            <a:r>
              <a:rPr lang="tr-TR" dirty="0" err="1">
                <a:solidFill>
                  <a:schemeClr val="tx1"/>
                </a:solidFill>
              </a:rPr>
              <a:t>combinations</a:t>
            </a:r>
            <a:r>
              <a:rPr lang="tr-TR" dirty="0">
                <a:solidFill>
                  <a:schemeClr val="tx1"/>
                </a:solidFill>
              </a:rPr>
              <a:t> in </a:t>
            </a:r>
            <a:r>
              <a:rPr lang="tr-TR" dirty="0" err="1">
                <a:solidFill>
                  <a:schemeClr val="tx1"/>
                </a:solidFill>
              </a:rPr>
              <a:t>hyperparameter</a:t>
            </a:r>
            <a:r>
              <a:rPr lang="tr-TR" dirty="0">
                <a:solidFill>
                  <a:schemeClr val="tx1"/>
                </a:solidFill>
              </a:rPr>
              <a:t> </a:t>
            </a:r>
            <a:r>
              <a:rPr lang="tr-TR" dirty="0" err="1">
                <a:solidFill>
                  <a:schemeClr val="tx1"/>
                </a:solidFill>
              </a:rPr>
              <a:t>space</a:t>
            </a:r>
            <a:r>
              <a:rPr lang="tr-TR" dirty="0">
                <a:solidFill>
                  <a:schemeClr val="tx1"/>
                </a:solidFill>
              </a:rPr>
              <a:t>.</a:t>
            </a:r>
          </a:p>
          <a:p>
            <a:endParaRPr lang="tr-TR" dirty="0">
              <a:solidFill>
                <a:schemeClr val="tx1"/>
              </a:solidFill>
            </a:endParaRPr>
          </a:p>
          <a:p>
            <a:pPr algn="l"/>
            <a:r>
              <a:rPr lang="tr-TR" dirty="0">
                <a:solidFill>
                  <a:schemeClr val="tx1"/>
                </a:solidFill>
              </a:rPr>
              <a:t>R</a:t>
            </a:r>
            <a:r>
              <a:rPr lang="en-GB" dirty="0" err="1">
                <a:solidFill>
                  <a:schemeClr val="tx1"/>
                </a:solidFill>
              </a:rPr>
              <a:t>andomly</a:t>
            </a:r>
            <a:r>
              <a:rPr lang="en-GB" dirty="0">
                <a:solidFill>
                  <a:schemeClr val="tx1"/>
                </a:solidFill>
              </a:rPr>
              <a:t> selects a </a:t>
            </a:r>
            <a:r>
              <a:rPr lang="en-GB" b="1" dirty="0">
                <a:solidFill>
                  <a:schemeClr val="tx1"/>
                </a:solidFill>
              </a:rPr>
              <a:t>pre-defined number of </a:t>
            </a:r>
            <a:r>
              <a:rPr lang="tr-TR" b="1" dirty="0" err="1">
                <a:solidFill>
                  <a:schemeClr val="tx1"/>
                </a:solidFill>
              </a:rPr>
              <a:t>combinations</a:t>
            </a:r>
            <a:r>
              <a:rPr lang="en-GB" b="1" dirty="0">
                <a:solidFill>
                  <a:schemeClr val="tx1"/>
                </a:solidFill>
              </a:rPr>
              <a:t> </a:t>
            </a:r>
            <a:r>
              <a:rPr lang="en-GB" dirty="0">
                <a:solidFill>
                  <a:schemeClr val="tx1"/>
                </a:solidFill>
              </a:rPr>
              <a:t>between the upper and lower bounds </a:t>
            </a:r>
            <a:endParaRPr lang="tr-TR" dirty="0">
              <a:solidFill>
                <a:schemeClr val="tx1"/>
              </a:solidFill>
            </a:endParaRPr>
          </a:p>
          <a:p>
            <a:endParaRPr lang="tr-TR" dirty="0">
              <a:solidFill>
                <a:schemeClr val="tx1"/>
              </a:solidFill>
            </a:endParaRPr>
          </a:p>
          <a:p>
            <a:pPr algn="l"/>
            <a:r>
              <a:rPr lang="tr-TR" dirty="0">
                <a:solidFill>
                  <a:schemeClr val="tx1"/>
                </a:solidFill>
              </a:rPr>
              <a:t>N</a:t>
            </a:r>
            <a:r>
              <a:rPr lang="en-GB" dirty="0">
                <a:solidFill>
                  <a:schemeClr val="tx1"/>
                </a:solidFill>
              </a:rPr>
              <a:t>o need to define the </a:t>
            </a:r>
            <a:r>
              <a:rPr lang="en-GB" b="1" dirty="0">
                <a:solidFill>
                  <a:schemeClr val="tx1"/>
                </a:solidFill>
              </a:rPr>
              <a:t>increment value.</a:t>
            </a:r>
            <a:endParaRPr lang="tr-TR" b="1" dirty="0">
              <a:solidFill>
                <a:schemeClr val="tx1"/>
              </a:solidFill>
            </a:endParaRPr>
          </a:p>
          <a:p>
            <a:pPr algn="l"/>
            <a:r>
              <a:rPr lang="tr-TR" b="0" i="0" dirty="0">
                <a:solidFill>
                  <a:schemeClr val="tx1"/>
                </a:solidFill>
                <a:effectLst/>
              </a:rPr>
              <a:t>        -&gt;</a:t>
            </a:r>
            <a:r>
              <a:rPr lang="en-GB" b="0" i="0" dirty="0">
                <a:solidFill>
                  <a:schemeClr val="tx1"/>
                </a:solidFill>
                <a:effectLst/>
              </a:rPr>
              <a:t>allowing for exploration of a broader search space</a:t>
            </a:r>
            <a:endParaRPr lang="tr-TR" b="0" i="0" dirty="0">
              <a:solidFill>
                <a:schemeClr val="tx1"/>
              </a:solidFill>
              <a:effectLst/>
            </a:endParaRPr>
          </a:p>
          <a:p>
            <a:endParaRPr lang="tr-TR" dirty="0">
              <a:solidFill>
                <a:schemeClr val="tx1"/>
              </a:solidFill>
            </a:endParaRPr>
          </a:p>
          <a:p>
            <a:endParaRPr lang="tr-TR" b="1" dirty="0">
              <a:solidFill>
                <a:schemeClr val="tx1"/>
              </a:solidFill>
            </a:endParaRPr>
          </a:p>
          <a:p>
            <a:pPr algn="l"/>
            <a:endParaRPr lang="tr-TR" dirty="0">
              <a:solidFill>
                <a:schemeClr val="tx1"/>
              </a:solidFill>
            </a:endParaRPr>
          </a:p>
        </p:txBody>
      </p:sp>
    </p:spTree>
    <p:extLst>
      <p:ext uri="{BB962C8B-B14F-4D97-AF65-F5344CB8AC3E}">
        <p14:creationId xmlns:p14="http://schemas.microsoft.com/office/powerpoint/2010/main" val="6142219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B4768C28-BA2D-D87E-8861-926F4D9EA99E}"/>
              </a:ext>
            </a:extLst>
          </p:cNvPr>
          <p:cNvSpPr>
            <a:spLocks noGrp="1"/>
          </p:cNvSpPr>
          <p:nvPr>
            <p:ph type="ctrTitle"/>
          </p:nvPr>
        </p:nvSpPr>
        <p:spPr>
          <a:xfrm>
            <a:off x="189271" y="178052"/>
            <a:ext cx="6581669" cy="276999"/>
          </a:xfrm>
        </p:spPr>
        <p:txBody>
          <a:bodyPr/>
          <a:lstStyle/>
          <a:p>
            <a:pPr algn="l"/>
            <a:r>
              <a:rPr lang="tr-TR" sz="1800" i="0" dirty="0" err="1">
                <a:solidFill>
                  <a:srgbClr val="A1A1A1"/>
                </a:solidFill>
                <a:latin typeface="Arial MT"/>
              </a:rPr>
              <a:t>Randomiz</a:t>
            </a:r>
            <a:r>
              <a:rPr lang="tr-TR" sz="1800" i="0" dirty="0">
                <a:solidFill>
                  <a:srgbClr val="A1A1A1"/>
                </a:solidFill>
                <a:latin typeface="Arial MT"/>
              </a:rPr>
              <a:t> </a:t>
            </a:r>
            <a:r>
              <a:rPr lang="tr-TR" sz="1800" i="0" dirty="0" err="1">
                <a:solidFill>
                  <a:srgbClr val="A1A1A1"/>
                </a:solidFill>
                <a:latin typeface="Arial MT"/>
              </a:rPr>
              <a:t>Search</a:t>
            </a:r>
            <a:endParaRPr lang="tr-TR" sz="1800" i="0" dirty="0">
              <a:solidFill>
                <a:srgbClr val="A1A1A1"/>
              </a:solidFill>
              <a:latin typeface="Arial MT"/>
            </a:endParaRPr>
          </a:p>
        </p:txBody>
      </p:sp>
      <p:sp>
        <p:nvSpPr>
          <p:cNvPr id="4" name="Veri Yer Tutucusu 3">
            <a:extLst>
              <a:ext uri="{FF2B5EF4-FFF2-40B4-BE49-F238E27FC236}">
                <a16:creationId xmlns:a16="http://schemas.microsoft.com/office/drawing/2014/main" id="{06FDC65D-A496-D0F5-97DD-0E203B7D50FC}"/>
              </a:ext>
            </a:extLst>
          </p:cNvPr>
          <p:cNvSpPr>
            <a:spLocks noGrp="1"/>
          </p:cNvSpPr>
          <p:nvPr>
            <p:ph type="dt" sz="half" idx="10"/>
          </p:nvPr>
        </p:nvSpPr>
        <p:spPr/>
        <p:txBody>
          <a:bodyPr/>
          <a:lstStyle/>
          <a:p>
            <a:fld id="{7C84B45E-4ACC-4AC2-8643-E191D8E7A7BE}" type="datetimeyyyy">
              <a:rPr lang="en-DE" smtClean="0"/>
              <a:t>2024</a:t>
            </a:fld>
            <a:endParaRPr lang="en-DE"/>
          </a:p>
        </p:txBody>
      </p:sp>
      <p:sp>
        <p:nvSpPr>
          <p:cNvPr id="5" name="Alt Bilgi Yer Tutucusu 4">
            <a:extLst>
              <a:ext uri="{FF2B5EF4-FFF2-40B4-BE49-F238E27FC236}">
                <a16:creationId xmlns:a16="http://schemas.microsoft.com/office/drawing/2014/main" id="{9C597F22-F699-05AA-6CB3-860C76ED9051}"/>
              </a:ext>
            </a:extLst>
          </p:cNvPr>
          <p:cNvSpPr>
            <a:spLocks noGrp="1"/>
          </p:cNvSpPr>
          <p:nvPr>
            <p:ph type="ftr" sz="quarter" idx="11"/>
          </p:nvPr>
        </p:nvSpPr>
        <p:spPr/>
        <p:txBody>
          <a:bodyPr/>
          <a:lstStyle/>
          <a:p>
            <a:r>
              <a:rPr lang="tr-TR"/>
              <a:t>Universität Passau - Ali Haydar Özdağ</a:t>
            </a:r>
            <a:endParaRPr lang="en-DE"/>
          </a:p>
        </p:txBody>
      </p:sp>
      <p:sp>
        <p:nvSpPr>
          <p:cNvPr id="6" name="Slayt Numarası Yer Tutucusu 5">
            <a:extLst>
              <a:ext uri="{FF2B5EF4-FFF2-40B4-BE49-F238E27FC236}">
                <a16:creationId xmlns:a16="http://schemas.microsoft.com/office/drawing/2014/main" id="{1373E3E4-F395-9FD7-8BD5-7C07F877B0F5}"/>
              </a:ext>
            </a:extLst>
          </p:cNvPr>
          <p:cNvSpPr>
            <a:spLocks noGrp="1"/>
          </p:cNvSpPr>
          <p:nvPr>
            <p:ph type="sldNum" sz="quarter" idx="12"/>
          </p:nvPr>
        </p:nvSpPr>
        <p:spPr/>
        <p:txBody>
          <a:bodyPr/>
          <a:lstStyle/>
          <a:p>
            <a:fld id="{FB45117F-EB08-409A-B471-9C70766EC929}" type="slidenum">
              <a:rPr lang="en-DE" smtClean="0"/>
              <a:t>18</a:t>
            </a:fld>
            <a:endParaRPr lang="en-DE"/>
          </a:p>
        </p:txBody>
      </p:sp>
      <p:sp>
        <p:nvSpPr>
          <p:cNvPr id="7" name="Alt Başlık 2">
            <a:extLst>
              <a:ext uri="{FF2B5EF4-FFF2-40B4-BE49-F238E27FC236}">
                <a16:creationId xmlns:a16="http://schemas.microsoft.com/office/drawing/2014/main" id="{DDB7A2A8-1F9D-9908-DA7C-A80BE4AF8FC1}"/>
              </a:ext>
            </a:extLst>
          </p:cNvPr>
          <p:cNvSpPr>
            <a:spLocks noGrp="1"/>
          </p:cNvSpPr>
          <p:nvPr>
            <p:ph type="subTitle" idx="1"/>
          </p:nvPr>
        </p:nvSpPr>
        <p:spPr>
          <a:xfrm>
            <a:off x="402742" y="1042635"/>
            <a:ext cx="7240703" cy="1938992"/>
          </a:xfrm>
        </p:spPr>
        <p:txBody>
          <a:bodyPr/>
          <a:lstStyle/>
          <a:p>
            <a:pPr algn="l">
              <a:buFont typeface="Arial" panose="020B0604020202020204" pitchFamily="34" charset="0"/>
              <a:buChar char="•"/>
            </a:pPr>
            <a:r>
              <a:rPr lang="en-GB" b="1" i="0" dirty="0">
                <a:solidFill>
                  <a:srgbClr val="374151"/>
                </a:solidFill>
                <a:effectLst/>
              </a:rPr>
              <a:t>Advantages:</a:t>
            </a:r>
            <a:endParaRPr lang="en-GB" b="0" i="0" dirty="0">
              <a:solidFill>
                <a:srgbClr val="374151"/>
              </a:solidFill>
              <a:effectLst/>
            </a:endParaRPr>
          </a:p>
          <a:p>
            <a:pPr marL="742950" lvl="1" indent="-285750" algn="l">
              <a:buFont typeface="Arial" panose="020B0604020202020204" pitchFamily="34" charset="0"/>
              <a:buChar char="•"/>
            </a:pPr>
            <a:r>
              <a:rPr lang="en-GB" sz="1800" b="0" i="0" dirty="0">
                <a:solidFill>
                  <a:srgbClr val="374151"/>
                </a:solidFill>
                <a:effectLst/>
                <a:latin typeface="Arial MT"/>
              </a:rPr>
              <a:t>Less costly.</a:t>
            </a:r>
          </a:p>
          <a:p>
            <a:pPr marL="742950" lvl="1" indent="-285750" algn="l">
              <a:buFont typeface="Arial" panose="020B0604020202020204" pitchFamily="34" charset="0"/>
              <a:buChar char="•"/>
            </a:pPr>
            <a:r>
              <a:rPr lang="en-GB" sz="1800" b="0" i="0" dirty="0">
                <a:solidFill>
                  <a:srgbClr val="374151"/>
                </a:solidFill>
                <a:effectLst/>
                <a:latin typeface="Arial MT"/>
              </a:rPr>
              <a:t>Flexible and scalable.</a:t>
            </a:r>
          </a:p>
          <a:p>
            <a:pPr algn="l">
              <a:buFont typeface="Arial" panose="020B0604020202020204" pitchFamily="34" charset="0"/>
              <a:buChar char="•"/>
            </a:pPr>
            <a:r>
              <a:rPr lang="en-GB" b="1" i="0" dirty="0">
                <a:solidFill>
                  <a:srgbClr val="374151"/>
                </a:solidFill>
                <a:effectLst/>
              </a:rPr>
              <a:t>Disadvantages:</a:t>
            </a:r>
            <a:endParaRPr lang="en-GB" b="0" i="0" dirty="0">
              <a:solidFill>
                <a:srgbClr val="374151"/>
              </a:solidFill>
              <a:effectLst/>
            </a:endParaRPr>
          </a:p>
          <a:p>
            <a:pPr marL="742950" lvl="1" indent="-285750" algn="l">
              <a:buFont typeface="Arial" panose="020B0604020202020204" pitchFamily="34" charset="0"/>
              <a:buChar char="•"/>
            </a:pPr>
            <a:r>
              <a:rPr lang="en-GB" sz="1800" b="0" i="0" dirty="0">
                <a:solidFill>
                  <a:srgbClr val="374151"/>
                </a:solidFill>
                <a:effectLst/>
                <a:latin typeface="Arial MT"/>
              </a:rPr>
              <a:t>Less comprehensive than grid search.</a:t>
            </a:r>
            <a:endParaRPr lang="tr-TR" sz="1800" b="0" i="0" dirty="0">
              <a:solidFill>
                <a:srgbClr val="374151"/>
              </a:solidFill>
              <a:effectLst/>
              <a:latin typeface="Arial MT"/>
            </a:endParaRPr>
          </a:p>
          <a:p>
            <a:pPr marL="742950" lvl="1" indent="-285750" algn="l">
              <a:buFont typeface="Arial" panose="020B0604020202020204" pitchFamily="34" charset="0"/>
              <a:buChar char="•"/>
            </a:pPr>
            <a:r>
              <a:rPr lang="tr-TR" sz="1800" dirty="0">
                <a:solidFill>
                  <a:schemeClr val="tx1"/>
                </a:solidFill>
                <a:latin typeface="Arial MT"/>
              </a:rPr>
              <a:t>Not </a:t>
            </a:r>
            <a:r>
              <a:rPr lang="tr-TR" sz="1800" dirty="0" err="1">
                <a:solidFill>
                  <a:schemeClr val="tx1"/>
                </a:solidFill>
                <a:latin typeface="Arial MT"/>
              </a:rPr>
              <a:t>smart</a:t>
            </a:r>
            <a:endParaRPr lang="en-GB" sz="1800" b="0" i="0" dirty="0">
              <a:solidFill>
                <a:srgbClr val="374151"/>
              </a:solidFill>
              <a:effectLst/>
              <a:latin typeface="Arial MT"/>
            </a:endParaRPr>
          </a:p>
          <a:p>
            <a:pPr marL="742950" lvl="1" indent="-285750" algn="l">
              <a:buFont typeface="Arial" panose="020B0604020202020204" pitchFamily="34" charset="0"/>
              <a:buChar char="•"/>
            </a:pPr>
            <a:r>
              <a:rPr lang="en-GB" sz="1800" b="0" i="0" dirty="0">
                <a:solidFill>
                  <a:srgbClr val="374151"/>
                </a:solidFill>
                <a:effectLst/>
                <a:latin typeface="Arial MT"/>
              </a:rPr>
              <a:t>No guarantee of an optimal solution.</a:t>
            </a:r>
            <a:endParaRPr lang="tr-TR" sz="1800" dirty="0">
              <a:latin typeface="Arial MT"/>
            </a:endParaRPr>
          </a:p>
        </p:txBody>
      </p:sp>
      <p:pic>
        <p:nvPicPr>
          <p:cNvPr id="9" name="Resim 8" descr="metin, ekran görüntüsü, tasarım içeren bir resim&#10;&#10;Açıklama otomatik olarak oluşturuldu">
            <a:extLst>
              <a:ext uri="{FF2B5EF4-FFF2-40B4-BE49-F238E27FC236}">
                <a16:creationId xmlns:a16="http://schemas.microsoft.com/office/drawing/2014/main" id="{04A39B96-06F2-30E5-323D-19049FD8D2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2075" y="3140789"/>
            <a:ext cx="6581669" cy="3219295"/>
          </a:xfrm>
          <a:prstGeom prst="rect">
            <a:avLst/>
          </a:prstGeom>
        </p:spPr>
      </p:pic>
      <p:sp>
        <p:nvSpPr>
          <p:cNvPr id="3" name="Metin kutusu 2">
            <a:extLst>
              <a:ext uri="{FF2B5EF4-FFF2-40B4-BE49-F238E27FC236}">
                <a16:creationId xmlns:a16="http://schemas.microsoft.com/office/drawing/2014/main" id="{8A11CD2C-B618-EE4D-68D5-48F032B9D046}"/>
              </a:ext>
            </a:extLst>
          </p:cNvPr>
          <p:cNvSpPr txBox="1"/>
          <p:nvPr/>
        </p:nvSpPr>
        <p:spPr>
          <a:xfrm>
            <a:off x="1876211" y="6225035"/>
            <a:ext cx="7267789" cy="215444"/>
          </a:xfrm>
          <a:prstGeom prst="rect">
            <a:avLst/>
          </a:prstGeom>
          <a:noFill/>
        </p:spPr>
        <p:txBody>
          <a:bodyPr wrap="square">
            <a:spAutoFit/>
          </a:bodyPr>
          <a:lstStyle/>
          <a:p>
            <a:r>
              <a:rPr lang="tr-TR" sz="800" dirty="0"/>
              <a:t>https://medium.com/@jackstalfort/hyperparameter-tuning-using-grid-search-and-random-search-f8750a464b35</a:t>
            </a:r>
          </a:p>
        </p:txBody>
      </p:sp>
    </p:spTree>
    <p:extLst>
      <p:ext uri="{BB962C8B-B14F-4D97-AF65-F5344CB8AC3E}">
        <p14:creationId xmlns:p14="http://schemas.microsoft.com/office/powerpoint/2010/main" val="36762527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B4768C28-BA2D-D87E-8861-926F4D9EA99E}"/>
              </a:ext>
            </a:extLst>
          </p:cNvPr>
          <p:cNvSpPr>
            <a:spLocks noGrp="1"/>
          </p:cNvSpPr>
          <p:nvPr>
            <p:ph type="ctrTitle"/>
          </p:nvPr>
        </p:nvSpPr>
        <p:spPr>
          <a:xfrm>
            <a:off x="182558" y="279436"/>
            <a:ext cx="6581669" cy="276999"/>
          </a:xfrm>
        </p:spPr>
        <p:txBody>
          <a:bodyPr/>
          <a:lstStyle/>
          <a:p>
            <a:pPr algn="l"/>
            <a:r>
              <a:rPr lang="tr-TR" sz="1800" dirty="0">
                <a:solidFill>
                  <a:schemeClr val="tx1"/>
                </a:solidFill>
              </a:rPr>
              <a:t>An Experiment: Grid </a:t>
            </a:r>
            <a:r>
              <a:rPr lang="tr-TR" sz="1800" dirty="0" err="1">
                <a:solidFill>
                  <a:schemeClr val="tx1"/>
                </a:solidFill>
              </a:rPr>
              <a:t>Search</a:t>
            </a:r>
            <a:r>
              <a:rPr lang="tr-TR" sz="1800" dirty="0">
                <a:solidFill>
                  <a:schemeClr val="tx1"/>
                </a:solidFill>
              </a:rPr>
              <a:t> </a:t>
            </a:r>
            <a:r>
              <a:rPr lang="tr-TR" sz="1800" dirty="0" err="1">
                <a:solidFill>
                  <a:schemeClr val="tx1"/>
                </a:solidFill>
              </a:rPr>
              <a:t>Vs</a:t>
            </a:r>
            <a:r>
              <a:rPr lang="tr-TR" sz="1800" dirty="0">
                <a:solidFill>
                  <a:schemeClr val="tx1"/>
                </a:solidFill>
              </a:rPr>
              <a:t> </a:t>
            </a:r>
            <a:r>
              <a:rPr lang="tr-TR" sz="1800" dirty="0" err="1">
                <a:solidFill>
                  <a:schemeClr val="tx1"/>
                </a:solidFill>
              </a:rPr>
              <a:t>Random</a:t>
            </a:r>
            <a:r>
              <a:rPr lang="tr-TR" sz="1800" dirty="0">
                <a:solidFill>
                  <a:schemeClr val="tx1"/>
                </a:solidFill>
              </a:rPr>
              <a:t> </a:t>
            </a:r>
            <a:r>
              <a:rPr lang="tr-TR" sz="1800" dirty="0" err="1">
                <a:solidFill>
                  <a:schemeClr val="tx1"/>
                </a:solidFill>
              </a:rPr>
              <a:t>Search</a:t>
            </a:r>
            <a:endParaRPr lang="tr-TR" sz="1800" dirty="0">
              <a:solidFill>
                <a:schemeClr val="tx1"/>
              </a:solidFill>
            </a:endParaRPr>
          </a:p>
        </p:txBody>
      </p:sp>
      <p:sp>
        <p:nvSpPr>
          <p:cNvPr id="3" name="Alt Başlık 2">
            <a:extLst>
              <a:ext uri="{FF2B5EF4-FFF2-40B4-BE49-F238E27FC236}">
                <a16:creationId xmlns:a16="http://schemas.microsoft.com/office/drawing/2014/main" id="{21744A51-6D81-568F-D9F4-D3FDD001260D}"/>
              </a:ext>
            </a:extLst>
          </p:cNvPr>
          <p:cNvSpPr>
            <a:spLocks noGrp="1"/>
          </p:cNvSpPr>
          <p:nvPr>
            <p:ph type="subTitle" idx="1"/>
          </p:nvPr>
        </p:nvSpPr>
        <p:spPr>
          <a:xfrm>
            <a:off x="182558" y="917452"/>
            <a:ext cx="8778883" cy="4985980"/>
          </a:xfrm>
        </p:spPr>
        <p:txBody>
          <a:bodyPr/>
          <a:lstStyle/>
          <a:p>
            <a:pPr algn="l"/>
            <a:r>
              <a:rPr lang="en-GB" b="1" dirty="0">
                <a:solidFill>
                  <a:srgbClr val="FF0000"/>
                </a:solidFill>
              </a:rPr>
              <a:t>Experiment Purpose: </a:t>
            </a:r>
            <a:endParaRPr lang="tr-TR" b="1" dirty="0">
              <a:solidFill>
                <a:srgbClr val="FF0000"/>
              </a:solidFill>
            </a:endParaRPr>
          </a:p>
          <a:p>
            <a:pPr algn="l"/>
            <a:endParaRPr lang="tr-TR" b="1" dirty="0">
              <a:solidFill>
                <a:srgbClr val="FF0000"/>
              </a:solidFill>
            </a:endParaRPr>
          </a:p>
          <a:p>
            <a:pPr marL="285750" indent="-285750" algn="l">
              <a:buFont typeface="Arial" panose="020B0604020202020204" pitchFamily="34" charset="0"/>
              <a:buChar char="•"/>
            </a:pPr>
            <a:r>
              <a:rPr lang="tr-TR" dirty="0" err="1">
                <a:solidFill>
                  <a:schemeClr val="tx1"/>
                </a:solidFill>
              </a:rPr>
              <a:t>Aimed</a:t>
            </a:r>
            <a:r>
              <a:rPr lang="tr-TR" dirty="0">
                <a:solidFill>
                  <a:schemeClr val="tx1"/>
                </a:solidFill>
              </a:rPr>
              <a:t> </a:t>
            </a:r>
            <a:r>
              <a:rPr lang="tr-TR" dirty="0" err="1">
                <a:solidFill>
                  <a:schemeClr val="tx1"/>
                </a:solidFill>
              </a:rPr>
              <a:t>to</a:t>
            </a:r>
            <a:r>
              <a:rPr lang="tr-TR" dirty="0">
                <a:solidFill>
                  <a:schemeClr val="tx1"/>
                </a:solidFill>
              </a:rPr>
              <a:t> </a:t>
            </a:r>
            <a:r>
              <a:rPr lang="tr-TR" dirty="0" err="1">
                <a:solidFill>
                  <a:schemeClr val="tx1"/>
                </a:solidFill>
              </a:rPr>
              <a:t>compare</a:t>
            </a:r>
            <a:r>
              <a:rPr lang="tr-TR" dirty="0">
                <a:solidFill>
                  <a:schemeClr val="tx1"/>
                </a:solidFill>
              </a:rPr>
              <a:t> </a:t>
            </a:r>
            <a:r>
              <a:rPr lang="tr-TR" dirty="0" err="1">
                <a:solidFill>
                  <a:schemeClr val="tx1"/>
                </a:solidFill>
              </a:rPr>
              <a:t>the</a:t>
            </a:r>
            <a:r>
              <a:rPr lang="tr-TR" dirty="0">
                <a:solidFill>
                  <a:schemeClr val="tx1"/>
                </a:solidFill>
              </a:rPr>
              <a:t> </a:t>
            </a:r>
            <a:r>
              <a:rPr lang="tr-TR" dirty="0" err="1">
                <a:solidFill>
                  <a:schemeClr val="tx1"/>
                </a:solidFill>
              </a:rPr>
              <a:t>results</a:t>
            </a:r>
            <a:r>
              <a:rPr lang="tr-TR" dirty="0">
                <a:solidFill>
                  <a:schemeClr val="tx1"/>
                </a:solidFill>
              </a:rPr>
              <a:t> </a:t>
            </a:r>
            <a:r>
              <a:rPr lang="tr-TR" dirty="0" err="1">
                <a:solidFill>
                  <a:schemeClr val="tx1"/>
                </a:solidFill>
              </a:rPr>
              <a:t>and</a:t>
            </a:r>
            <a:r>
              <a:rPr lang="tr-TR" dirty="0">
                <a:solidFill>
                  <a:schemeClr val="tx1"/>
                </a:solidFill>
              </a:rPr>
              <a:t> </a:t>
            </a:r>
            <a:r>
              <a:rPr lang="tr-TR" dirty="0" err="1">
                <a:solidFill>
                  <a:schemeClr val="tx1"/>
                </a:solidFill>
              </a:rPr>
              <a:t>performances</a:t>
            </a:r>
            <a:r>
              <a:rPr lang="tr-TR" dirty="0">
                <a:solidFill>
                  <a:schemeClr val="tx1"/>
                </a:solidFill>
              </a:rPr>
              <a:t> of </a:t>
            </a:r>
            <a:r>
              <a:rPr lang="tr-TR" dirty="0" err="1">
                <a:solidFill>
                  <a:schemeClr val="tx1"/>
                </a:solidFill>
              </a:rPr>
              <a:t>different</a:t>
            </a:r>
            <a:r>
              <a:rPr lang="tr-TR" dirty="0">
                <a:solidFill>
                  <a:schemeClr val="tx1"/>
                </a:solidFill>
              </a:rPr>
              <a:t> </a:t>
            </a:r>
            <a:r>
              <a:rPr lang="tr-TR" dirty="0" err="1">
                <a:solidFill>
                  <a:schemeClr val="tx1"/>
                </a:solidFill>
              </a:rPr>
              <a:t>hyperparameter</a:t>
            </a:r>
            <a:r>
              <a:rPr lang="tr-TR" dirty="0">
                <a:solidFill>
                  <a:schemeClr val="tx1"/>
                </a:solidFill>
              </a:rPr>
              <a:t> </a:t>
            </a:r>
            <a:r>
              <a:rPr lang="tr-TR" dirty="0" err="1">
                <a:solidFill>
                  <a:schemeClr val="tx1"/>
                </a:solidFill>
              </a:rPr>
              <a:t>optimization</a:t>
            </a:r>
            <a:r>
              <a:rPr lang="tr-TR" dirty="0">
                <a:solidFill>
                  <a:schemeClr val="tx1"/>
                </a:solidFill>
              </a:rPr>
              <a:t> </a:t>
            </a:r>
            <a:r>
              <a:rPr lang="tr-TR" dirty="0" err="1">
                <a:solidFill>
                  <a:schemeClr val="tx1"/>
                </a:solidFill>
              </a:rPr>
              <a:t>methods</a:t>
            </a:r>
            <a:r>
              <a:rPr lang="tr-TR" dirty="0">
                <a:solidFill>
                  <a:schemeClr val="tx1"/>
                </a:solidFill>
              </a:rPr>
              <a:t> (GS </a:t>
            </a:r>
            <a:r>
              <a:rPr lang="tr-TR" dirty="0" err="1">
                <a:solidFill>
                  <a:schemeClr val="tx1"/>
                </a:solidFill>
              </a:rPr>
              <a:t>and</a:t>
            </a:r>
            <a:r>
              <a:rPr lang="tr-TR" dirty="0">
                <a:solidFill>
                  <a:schemeClr val="tx1"/>
                </a:solidFill>
              </a:rPr>
              <a:t> RS).</a:t>
            </a:r>
          </a:p>
          <a:p>
            <a:pPr marL="285750" indent="-285750" algn="l">
              <a:buFont typeface="Arial" panose="020B0604020202020204" pitchFamily="34" charset="0"/>
              <a:buChar char="•"/>
            </a:pPr>
            <a:endParaRPr lang="tr-TR" dirty="0">
              <a:solidFill>
                <a:schemeClr val="tx1"/>
              </a:solidFill>
            </a:endParaRPr>
          </a:p>
          <a:p>
            <a:pPr marL="285750" indent="-285750" algn="l">
              <a:buFont typeface="Arial" panose="020B0604020202020204" pitchFamily="34" charset="0"/>
              <a:buChar char="•"/>
            </a:pPr>
            <a:r>
              <a:rPr lang="en-GB" dirty="0">
                <a:solidFill>
                  <a:schemeClr val="tx1"/>
                </a:solidFill>
              </a:rPr>
              <a:t>Comparing hyperparameter optimization for a CNN model running on the MNIST dataset. </a:t>
            </a:r>
            <a:endParaRPr lang="tr-TR" dirty="0">
              <a:solidFill>
                <a:schemeClr val="tx1"/>
              </a:solidFill>
            </a:endParaRPr>
          </a:p>
          <a:p>
            <a:pPr marL="285750" indent="-285750" algn="l">
              <a:buFont typeface="Arial" panose="020B0604020202020204" pitchFamily="34" charset="0"/>
              <a:buChar char="•"/>
            </a:pPr>
            <a:r>
              <a:rPr lang="tr-TR" dirty="0" err="1">
                <a:solidFill>
                  <a:schemeClr val="tx1"/>
                </a:solidFill>
              </a:rPr>
              <a:t>It</a:t>
            </a:r>
            <a:r>
              <a:rPr lang="tr-TR" dirty="0">
                <a:solidFill>
                  <a:schemeClr val="tx1"/>
                </a:solidFill>
              </a:rPr>
              <a:t> c</a:t>
            </a:r>
            <a:r>
              <a:rPr lang="en-GB" dirty="0" err="1">
                <a:solidFill>
                  <a:schemeClr val="tx1"/>
                </a:solidFill>
              </a:rPr>
              <a:t>ontains</a:t>
            </a:r>
            <a:r>
              <a:rPr lang="en-GB" dirty="0">
                <a:solidFill>
                  <a:schemeClr val="tx1"/>
                </a:solidFill>
              </a:rPr>
              <a:t> black and white images of handwritten numbers (0 to 9)</a:t>
            </a:r>
            <a:r>
              <a:rPr lang="tr-TR" dirty="0">
                <a:solidFill>
                  <a:schemeClr val="tx1"/>
                </a:solidFill>
              </a:rPr>
              <a:t> (</a:t>
            </a:r>
            <a:r>
              <a:rPr lang="en-GB" dirty="0">
                <a:solidFill>
                  <a:schemeClr val="tx1"/>
                </a:solidFill>
              </a:rPr>
              <a:t>28x28 pixels</a:t>
            </a:r>
            <a:r>
              <a:rPr lang="tr-TR" dirty="0">
                <a:solidFill>
                  <a:schemeClr val="tx1"/>
                </a:solidFill>
              </a:rPr>
              <a:t>)</a:t>
            </a:r>
          </a:p>
          <a:p>
            <a:pPr marL="285750" indent="-285750" algn="l">
              <a:buFont typeface="Arial" panose="020B0604020202020204" pitchFamily="34" charset="0"/>
              <a:buChar char="•"/>
            </a:pPr>
            <a:endParaRPr lang="tr-TR" b="1" dirty="0">
              <a:solidFill>
                <a:srgbClr val="FF0000"/>
              </a:solidFill>
            </a:endParaRPr>
          </a:p>
          <a:p>
            <a:pPr algn="l"/>
            <a:r>
              <a:rPr lang="tr-TR" b="1" dirty="0" err="1">
                <a:solidFill>
                  <a:srgbClr val="FF0000"/>
                </a:solidFill>
              </a:rPr>
              <a:t>Some</a:t>
            </a:r>
            <a:r>
              <a:rPr lang="tr-TR" b="1" dirty="0">
                <a:solidFill>
                  <a:srgbClr val="FF0000"/>
                </a:solidFill>
              </a:rPr>
              <a:t> </a:t>
            </a:r>
            <a:r>
              <a:rPr lang="tr-TR" b="1" dirty="0" err="1">
                <a:solidFill>
                  <a:srgbClr val="FF0000"/>
                </a:solidFill>
              </a:rPr>
              <a:t>Details</a:t>
            </a:r>
            <a:r>
              <a:rPr lang="tr-TR" b="1" dirty="0">
                <a:solidFill>
                  <a:srgbClr val="FF0000"/>
                </a:solidFill>
              </a:rPr>
              <a:t>:</a:t>
            </a:r>
          </a:p>
          <a:p>
            <a:pPr marL="285750" indent="-285750" algn="l">
              <a:buFont typeface="Arial" panose="020B0604020202020204" pitchFamily="34" charset="0"/>
              <a:buChar char="•"/>
            </a:pPr>
            <a:r>
              <a:rPr lang="en-GB" b="0" i="0" dirty="0">
                <a:solidFill>
                  <a:schemeClr val="tx1"/>
                </a:solidFill>
                <a:effectLst/>
              </a:rPr>
              <a:t>A simple CNN model was defined. This model was trained with different combinations of hyperparameters.</a:t>
            </a:r>
            <a:endParaRPr lang="tr-TR" b="0" i="0" dirty="0">
              <a:solidFill>
                <a:schemeClr val="tx1"/>
              </a:solidFill>
              <a:effectLst/>
            </a:endParaRPr>
          </a:p>
          <a:p>
            <a:pPr marL="285750" indent="-285750" algn="l">
              <a:buFont typeface="Arial" panose="020B0604020202020204" pitchFamily="34" charset="0"/>
              <a:buChar char="•"/>
            </a:pPr>
            <a:r>
              <a:rPr lang="en-GB" dirty="0">
                <a:solidFill>
                  <a:schemeClr val="tx1"/>
                </a:solidFill>
              </a:rPr>
              <a:t>Hyperparameters (learning rate, number of filters, kernel size, dense units) were determined. </a:t>
            </a:r>
            <a:r>
              <a:rPr lang="en-GB" b="1" dirty="0">
                <a:solidFill>
                  <a:schemeClr val="tx1"/>
                </a:solidFill>
              </a:rPr>
              <a:t>A total of 24 different combinations were created.</a:t>
            </a:r>
            <a:endParaRPr lang="tr-TR" b="1" dirty="0">
              <a:solidFill>
                <a:schemeClr val="tx1"/>
              </a:solidFill>
            </a:endParaRPr>
          </a:p>
          <a:p>
            <a:pPr marL="285750" indent="-285750" algn="l">
              <a:buFont typeface="Arial" panose="020B0604020202020204" pitchFamily="34" charset="0"/>
              <a:buChar char="•"/>
            </a:pPr>
            <a:r>
              <a:rPr lang="en-GB" dirty="0">
                <a:solidFill>
                  <a:schemeClr val="tx1"/>
                </a:solidFill>
              </a:rPr>
              <a:t>GS: Tried </a:t>
            </a:r>
            <a:r>
              <a:rPr lang="en-GB" dirty="0">
                <a:solidFill>
                  <a:srgbClr val="FF0000"/>
                </a:solidFill>
              </a:rPr>
              <a:t>all combinations </a:t>
            </a:r>
            <a:r>
              <a:rPr lang="en-GB" dirty="0">
                <a:solidFill>
                  <a:schemeClr val="tx1"/>
                </a:solidFill>
              </a:rPr>
              <a:t>of hyperparameters and recorded the performance of each.</a:t>
            </a:r>
            <a:r>
              <a:rPr lang="tr-TR" dirty="0">
                <a:solidFill>
                  <a:schemeClr val="tx1"/>
                </a:solidFill>
              </a:rPr>
              <a:t> </a:t>
            </a:r>
          </a:p>
          <a:p>
            <a:pPr marL="285750" indent="-285750" algn="l">
              <a:buFont typeface="Arial" panose="020B0604020202020204" pitchFamily="34" charset="0"/>
              <a:buChar char="•"/>
            </a:pPr>
            <a:r>
              <a:rPr lang="en-GB" b="0" i="0" dirty="0">
                <a:solidFill>
                  <a:schemeClr val="tx1"/>
                </a:solidFill>
                <a:effectLst/>
              </a:rPr>
              <a:t>RS: Tried </a:t>
            </a:r>
            <a:r>
              <a:rPr lang="en-GB" b="0" i="0" dirty="0">
                <a:solidFill>
                  <a:srgbClr val="FF0000"/>
                </a:solidFill>
                <a:effectLst/>
              </a:rPr>
              <a:t>10 randomly selected combinations </a:t>
            </a:r>
            <a:r>
              <a:rPr lang="en-GB" b="0" i="0" dirty="0">
                <a:solidFill>
                  <a:schemeClr val="tx1"/>
                </a:solidFill>
                <a:effectLst/>
              </a:rPr>
              <a:t>of hyperparameters and recorded their performance.</a:t>
            </a:r>
            <a:endParaRPr lang="tr-TR" dirty="0">
              <a:solidFill>
                <a:schemeClr val="tx1"/>
              </a:solidFill>
            </a:endParaRPr>
          </a:p>
        </p:txBody>
      </p:sp>
      <p:sp>
        <p:nvSpPr>
          <p:cNvPr id="4" name="Veri Yer Tutucusu 3">
            <a:extLst>
              <a:ext uri="{FF2B5EF4-FFF2-40B4-BE49-F238E27FC236}">
                <a16:creationId xmlns:a16="http://schemas.microsoft.com/office/drawing/2014/main" id="{06FDC65D-A496-D0F5-97DD-0E203B7D50FC}"/>
              </a:ext>
            </a:extLst>
          </p:cNvPr>
          <p:cNvSpPr>
            <a:spLocks noGrp="1"/>
          </p:cNvSpPr>
          <p:nvPr>
            <p:ph type="dt" sz="half" idx="10"/>
          </p:nvPr>
        </p:nvSpPr>
        <p:spPr/>
        <p:txBody>
          <a:bodyPr/>
          <a:lstStyle/>
          <a:p>
            <a:fld id="{7C84B45E-4ACC-4AC2-8643-E191D8E7A7BE}" type="datetimeyyyy">
              <a:rPr lang="en-DE" smtClean="0"/>
              <a:t>2024</a:t>
            </a:fld>
            <a:endParaRPr lang="en-DE"/>
          </a:p>
        </p:txBody>
      </p:sp>
      <p:sp>
        <p:nvSpPr>
          <p:cNvPr id="5" name="Alt Bilgi Yer Tutucusu 4">
            <a:extLst>
              <a:ext uri="{FF2B5EF4-FFF2-40B4-BE49-F238E27FC236}">
                <a16:creationId xmlns:a16="http://schemas.microsoft.com/office/drawing/2014/main" id="{9C597F22-F699-05AA-6CB3-860C76ED9051}"/>
              </a:ext>
            </a:extLst>
          </p:cNvPr>
          <p:cNvSpPr>
            <a:spLocks noGrp="1"/>
          </p:cNvSpPr>
          <p:nvPr>
            <p:ph type="ftr" sz="quarter" idx="11"/>
          </p:nvPr>
        </p:nvSpPr>
        <p:spPr/>
        <p:txBody>
          <a:bodyPr/>
          <a:lstStyle/>
          <a:p>
            <a:r>
              <a:rPr lang="tr-TR"/>
              <a:t>Universität Passau - Ali Haydar Özdağ</a:t>
            </a:r>
            <a:endParaRPr lang="en-DE"/>
          </a:p>
        </p:txBody>
      </p:sp>
      <p:sp>
        <p:nvSpPr>
          <p:cNvPr id="6" name="Slayt Numarası Yer Tutucusu 5">
            <a:extLst>
              <a:ext uri="{FF2B5EF4-FFF2-40B4-BE49-F238E27FC236}">
                <a16:creationId xmlns:a16="http://schemas.microsoft.com/office/drawing/2014/main" id="{1373E3E4-F395-9FD7-8BD5-7C07F877B0F5}"/>
              </a:ext>
            </a:extLst>
          </p:cNvPr>
          <p:cNvSpPr>
            <a:spLocks noGrp="1"/>
          </p:cNvSpPr>
          <p:nvPr>
            <p:ph type="sldNum" sz="quarter" idx="12"/>
          </p:nvPr>
        </p:nvSpPr>
        <p:spPr/>
        <p:txBody>
          <a:bodyPr/>
          <a:lstStyle/>
          <a:p>
            <a:fld id="{FB45117F-EB08-409A-B471-9C70766EC929}" type="slidenum">
              <a:rPr lang="en-DE" smtClean="0"/>
              <a:t>19</a:t>
            </a:fld>
            <a:endParaRPr lang="en-DE"/>
          </a:p>
        </p:txBody>
      </p:sp>
    </p:spTree>
    <p:extLst>
      <p:ext uri="{BB962C8B-B14F-4D97-AF65-F5344CB8AC3E}">
        <p14:creationId xmlns:p14="http://schemas.microsoft.com/office/powerpoint/2010/main" val="30699731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B4768C28-BA2D-D87E-8861-926F4D9EA99E}"/>
              </a:ext>
            </a:extLst>
          </p:cNvPr>
          <p:cNvSpPr>
            <a:spLocks noGrp="1"/>
          </p:cNvSpPr>
          <p:nvPr>
            <p:ph type="ctrTitle"/>
          </p:nvPr>
        </p:nvSpPr>
        <p:spPr>
          <a:xfrm>
            <a:off x="189271" y="154606"/>
            <a:ext cx="6581669" cy="430887"/>
          </a:xfrm>
        </p:spPr>
        <p:txBody>
          <a:bodyPr/>
          <a:lstStyle/>
          <a:p>
            <a:pPr algn="l"/>
            <a:r>
              <a:rPr lang="tr-TR" sz="2800" b="0" dirty="0"/>
              <a:t>Source</a:t>
            </a:r>
          </a:p>
        </p:txBody>
      </p:sp>
      <p:sp>
        <p:nvSpPr>
          <p:cNvPr id="4" name="Veri Yer Tutucusu 3">
            <a:extLst>
              <a:ext uri="{FF2B5EF4-FFF2-40B4-BE49-F238E27FC236}">
                <a16:creationId xmlns:a16="http://schemas.microsoft.com/office/drawing/2014/main" id="{06FDC65D-A496-D0F5-97DD-0E203B7D50FC}"/>
              </a:ext>
            </a:extLst>
          </p:cNvPr>
          <p:cNvSpPr>
            <a:spLocks noGrp="1"/>
          </p:cNvSpPr>
          <p:nvPr>
            <p:ph type="dt" sz="half" idx="10"/>
          </p:nvPr>
        </p:nvSpPr>
        <p:spPr/>
        <p:txBody>
          <a:bodyPr/>
          <a:lstStyle/>
          <a:p>
            <a:fld id="{7C84B45E-4ACC-4AC2-8643-E191D8E7A7BE}" type="datetimeyyyy">
              <a:rPr lang="en-DE" smtClean="0"/>
              <a:t>2024</a:t>
            </a:fld>
            <a:endParaRPr lang="en-DE"/>
          </a:p>
        </p:txBody>
      </p:sp>
      <p:sp>
        <p:nvSpPr>
          <p:cNvPr id="5" name="Alt Bilgi Yer Tutucusu 4">
            <a:extLst>
              <a:ext uri="{FF2B5EF4-FFF2-40B4-BE49-F238E27FC236}">
                <a16:creationId xmlns:a16="http://schemas.microsoft.com/office/drawing/2014/main" id="{9C597F22-F699-05AA-6CB3-860C76ED9051}"/>
              </a:ext>
            </a:extLst>
          </p:cNvPr>
          <p:cNvSpPr>
            <a:spLocks noGrp="1"/>
          </p:cNvSpPr>
          <p:nvPr>
            <p:ph type="ftr" sz="quarter" idx="11"/>
          </p:nvPr>
        </p:nvSpPr>
        <p:spPr/>
        <p:txBody>
          <a:bodyPr/>
          <a:lstStyle/>
          <a:p>
            <a:r>
              <a:rPr lang="tr-TR"/>
              <a:t>Universität Passau - Ali Haydar Özdağ</a:t>
            </a:r>
            <a:endParaRPr lang="en-DE"/>
          </a:p>
        </p:txBody>
      </p:sp>
      <p:sp>
        <p:nvSpPr>
          <p:cNvPr id="6" name="Slayt Numarası Yer Tutucusu 5">
            <a:extLst>
              <a:ext uri="{FF2B5EF4-FFF2-40B4-BE49-F238E27FC236}">
                <a16:creationId xmlns:a16="http://schemas.microsoft.com/office/drawing/2014/main" id="{1373E3E4-F395-9FD7-8BD5-7C07F877B0F5}"/>
              </a:ext>
            </a:extLst>
          </p:cNvPr>
          <p:cNvSpPr>
            <a:spLocks noGrp="1"/>
          </p:cNvSpPr>
          <p:nvPr>
            <p:ph type="sldNum" sz="quarter" idx="12"/>
          </p:nvPr>
        </p:nvSpPr>
        <p:spPr/>
        <p:txBody>
          <a:bodyPr/>
          <a:lstStyle/>
          <a:p>
            <a:fld id="{FB45117F-EB08-409A-B471-9C70766EC929}" type="slidenum">
              <a:rPr lang="en-DE" smtClean="0"/>
              <a:t>2</a:t>
            </a:fld>
            <a:endParaRPr lang="en-DE"/>
          </a:p>
        </p:txBody>
      </p:sp>
      <p:sp>
        <p:nvSpPr>
          <p:cNvPr id="9" name="Metin kutusu 8">
            <a:extLst>
              <a:ext uri="{FF2B5EF4-FFF2-40B4-BE49-F238E27FC236}">
                <a16:creationId xmlns:a16="http://schemas.microsoft.com/office/drawing/2014/main" id="{5614D1CB-69FF-74FA-6CA7-51BC5FA46C79}"/>
              </a:ext>
            </a:extLst>
          </p:cNvPr>
          <p:cNvSpPr txBox="1"/>
          <p:nvPr/>
        </p:nvSpPr>
        <p:spPr>
          <a:xfrm>
            <a:off x="0" y="2149915"/>
            <a:ext cx="9331569" cy="2031325"/>
          </a:xfrm>
          <a:prstGeom prst="rect">
            <a:avLst/>
          </a:prstGeom>
          <a:noFill/>
        </p:spPr>
        <p:txBody>
          <a:bodyPr wrap="square">
            <a:spAutoFit/>
          </a:bodyPr>
          <a:lstStyle/>
          <a:p>
            <a:r>
              <a:rPr lang="tr-TR" sz="1800" dirty="0"/>
              <a:t>Source </a:t>
            </a:r>
            <a:r>
              <a:rPr lang="tr-TR" sz="1800" dirty="0" err="1"/>
              <a:t>and</a:t>
            </a:r>
            <a:r>
              <a:rPr lang="tr-TR" sz="1800" dirty="0"/>
              <a:t> </a:t>
            </a:r>
            <a:r>
              <a:rPr lang="tr-TR" sz="1800" dirty="0" err="1"/>
              <a:t>for</a:t>
            </a:r>
            <a:r>
              <a:rPr lang="tr-TR" sz="1800" dirty="0"/>
              <a:t> </a:t>
            </a:r>
            <a:r>
              <a:rPr lang="tr-TR" sz="1800" dirty="0" err="1"/>
              <a:t>more</a:t>
            </a:r>
            <a:r>
              <a:rPr lang="tr-TR" sz="1800" dirty="0"/>
              <a:t> </a:t>
            </a:r>
            <a:r>
              <a:rPr lang="tr-TR" sz="1800" dirty="0" err="1"/>
              <a:t>details</a:t>
            </a:r>
            <a:r>
              <a:rPr lang="tr-TR" sz="1800" dirty="0"/>
              <a:t>:</a:t>
            </a:r>
          </a:p>
          <a:p>
            <a:endParaRPr lang="tr-TR" dirty="0"/>
          </a:p>
          <a:p>
            <a:r>
              <a:rPr lang="tr-TR" sz="1800" dirty="0">
                <a:hlinkClick r:id="rId3"/>
              </a:rPr>
              <a:t>https://github.com/ahoirg/HyperParametersTuning__PresentationAndMaterials</a:t>
            </a:r>
            <a:endParaRPr lang="tr-TR" sz="1800" dirty="0"/>
          </a:p>
          <a:p>
            <a:endParaRPr lang="tr-TR" dirty="0"/>
          </a:p>
          <a:p>
            <a:endParaRPr lang="tr-TR" sz="1800" dirty="0"/>
          </a:p>
          <a:p>
            <a:endParaRPr lang="tr-TR" sz="1800" dirty="0"/>
          </a:p>
          <a:p>
            <a:endParaRPr lang="tr-TR" dirty="0"/>
          </a:p>
        </p:txBody>
      </p:sp>
      <p:pic>
        <p:nvPicPr>
          <p:cNvPr id="12" name="Resim 11">
            <a:extLst>
              <a:ext uri="{FF2B5EF4-FFF2-40B4-BE49-F238E27FC236}">
                <a16:creationId xmlns:a16="http://schemas.microsoft.com/office/drawing/2014/main" id="{60B8895F-41F5-AA4D-CB01-3028F6618154}"/>
              </a:ext>
            </a:extLst>
          </p:cNvPr>
          <p:cNvPicPr>
            <a:picLocks noChangeAspect="1"/>
          </p:cNvPicPr>
          <p:nvPr/>
        </p:nvPicPr>
        <p:blipFill>
          <a:blip r:embed="rId4"/>
          <a:stretch>
            <a:fillRect/>
          </a:stretch>
        </p:blipFill>
        <p:spPr>
          <a:xfrm>
            <a:off x="0" y="3674461"/>
            <a:ext cx="5895975" cy="1447800"/>
          </a:xfrm>
          <a:prstGeom prst="rect">
            <a:avLst/>
          </a:prstGeom>
        </p:spPr>
      </p:pic>
    </p:spTree>
    <p:extLst>
      <p:ext uri="{BB962C8B-B14F-4D97-AF65-F5344CB8AC3E}">
        <p14:creationId xmlns:p14="http://schemas.microsoft.com/office/powerpoint/2010/main" val="34632084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B4768C28-BA2D-D87E-8861-926F4D9EA99E}"/>
              </a:ext>
            </a:extLst>
          </p:cNvPr>
          <p:cNvSpPr>
            <a:spLocks noGrp="1"/>
          </p:cNvSpPr>
          <p:nvPr>
            <p:ph type="ctrTitle"/>
          </p:nvPr>
        </p:nvSpPr>
        <p:spPr>
          <a:xfrm>
            <a:off x="189271" y="178052"/>
            <a:ext cx="6581669" cy="276999"/>
          </a:xfrm>
        </p:spPr>
        <p:txBody>
          <a:bodyPr/>
          <a:lstStyle/>
          <a:p>
            <a:pPr algn="l"/>
            <a:r>
              <a:rPr lang="tr-TR" sz="1800" dirty="0"/>
              <a:t>Grid </a:t>
            </a:r>
            <a:r>
              <a:rPr lang="tr-TR" sz="1800" dirty="0" err="1"/>
              <a:t>Search</a:t>
            </a:r>
            <a:r>
              <a:rPr lang="tr-TR" sz="1800" dirty="0"/>
              <a:t> </a:t>
            </a:r>
            <a:r>
              <a:rPr lang="tr-TR" sz="1800" dirty="0" err="1"/>
              <a:t>Vs</a:t>
            </a:r>
            <a:r>
              <a:rPr lang="tr-TR" sz="1800" dirty="0"/>
              <a:t> </a:t>
            </a:r>
            <a:r>
              <a:rPr lang="tr-TR" sz="1800" dirty="0" err="1"/>
              <a:t>Randomized</a:t>
            </a:r>
            <a:r>
              <a:rPr lang="tr-TR" sz="1800" dirty="0"/>
              <a:t> </a:t>
            </a:r>
            <a:r>
              <a:rPr lang="tr-TR" sz="1800" dirty="0" err="1"/>
              <a:t>Search</a:t>
            </a:r>
            <a:endParaRPr lang="tr-TR" sz="1800" dirty="0"/>
          </a:p>
        </p:txBody>
      </p:sp>
      <p:sp>
        <p:nvSpPr>
          <p:cNvPr id="4" name="Veri Yer Tutucusu 3">
            <a:extLst>
              <a:ext uri="{FF2B5EF4-FFF2-40B4-BE49-F238E27FC236}">
                <a16:creationId xmlns:a16="http://schemas.microsoft.com/office/drawing/2014/main" id="{06FDC65D-A496-D0F5-97DD-0E203B7D50FC}"/>
              </a:ext>
            </a:extLst>
          </p:cNvPr>
          <p:cNvSpPr>
            <a:spLocks noGrp="1"/>
          </p:cNvSpPr>
          <p:nvPr>
            <p:ph type="dt" sz="half" idx="10"/>
          </p:nvPr>
        </p:nvSpPr>
        <p:spPr/>
        <p:txBody>
          <a:bodyPr/>
          <a:lstStyle/>
          <a:p>
            <a:fld id="{7C84B45E-4ACC-4AC2-8643-E191D8E7A7BE}" type="datetimeyyyy">
              <a:rPr lang="en-DE" smtClean="0"/>
              <a:t>2024</a:t>
            </a:fld>
            <a:endParaRPr lang="en-DE"/>
          </a:p>
        </p:txBody>
      </p:sp>
      <p:sp>
        <p:nvSpPr>
          <p:cNvPr id="5" name="Alt Bilgi Yer Tutucusu 4">
            <a:extLst>
              <a:ext uri="{FF2B5EF4-FFF2-40B4-BE49-F238E27FC236}">
                <a16:creationId xmlns:a16="http://schemas.microsoft.com/office/drawing/2014/main" id="{9C597F22-F699-05AA-6CB3-860C76ED9051}"/>
              </a:ext>
            </a:extLst>
          </p:cNvPr>
          <p:cNvSpPr>
            <a:spLocks noGrp="1"/>
          </p:cNvSpPr>
          <p:nvPr>
            <p:ph type="ftr" sz="quarter" idx="11"/>
          </p:nvPr>
        </p:nvSpPr>
        <p:spPr/>
        <p:txBody>
          <a:bodyPr/>
          <a:lstStyle/>
          <a:p>
            <a:r>
              <a:rPr lang="tr-TR"/>
              <a:t>Universität Passau - Ali Haydar Özdağ</a:t>
            </a:r>
            <a:endParaRPr lang="en-DE"/>
          </a:p>
        </p:txBody>
      </p:sp>
      <p:sp>
        <p:nvSpPr>
          <p:cNvPr id="6" name="Slayt Numarası Yer Tutucusu 5">
            <a:extLst>
              <a:ext uri="{FF2B5EF4-FFF2-40B4-BE49-F238E27FC236}">
                <a16:creationId xmlns:a16="http://schemas.microsoft.com/office/drawing/2014/main" id="{1373E3E4-F395-9FD7-8BD5-7C07F877B0F5}"/>
              </a:ext>
            </a:extLst>
          </p:cNvPr>
          <p:cNvSpPr>
            <a:spLocks noGrp="1"/>
          </p:cNvSpPr>
          <p:nvPr>
            <p:ph type="sldNum" sz="quarter" idx="12"/>
          </p:nvPr>
        </p:nvSpPr>
        <p:spPr/>
        <p:txBody>
          <a:bodyPr/>
          <a:lstStyle/>
          <a:p>
            <a:fld id="{FB45117F-EB08-409A-B471-9C70766EC929}" type="slidenum">
              <a:rPr lang="en-DE" smtClean="0"/>
              <a:t>20</a:t>
            </a:fld>
            <a:endParaRPr lang="en-DE"/>
          </a:p>
        </p:txBody>
      </p:sp>
      <p:pic>
        <p:nvPicPr>
          <p:cNvPr id="8" name="Resim 7">
            <a:extLst>
              <a:ext uri="{FF2B5EF4-FFF2-40B4-BE49-F238E27FC236}">
                <a16:creationId xmlns:a16="http://schemas.microsoft.com/office/drawing/2014/main" id="{82868B0B-A775-1441-C68B-8E1FF8A3E15F}"/>
              </a:ext>
            </a:extLst>
          </p:cNvPr>
          <p:cNvPicPr>
            <a:picLocks noChangeAspect="1"/>
          </p:cNvPicPr>
          <p:nvPr/>
        </p:nvPicPr>
        <p:blipFill>
          <a:blip r:embed="rId2"/>
          <a:stretch>
            <a:fillRect/>
          </a:stretch>
        </p:blipFill>
        <p:spPr>
          <a:xfrm>
            <a:off x="189271" y="774456"/>
            <a:ext cx="5972175" cy="1885950"/>
          </a:xfrm>
          <a:prstGeom prst="rect">
            <a:avLst/>
          </a:prstGeom>
        </p:spPr>
      </p:pic>
      <p:pic>
        <p:nvPicPr>
          <p:cNvPr id="12" name="Resim 11">
            <a:extLst>
              <a:ext uri="{FF2B5EF4-FFF2-40B4-BE49-F238E27FC236}">
                <a16:creationId xmlns:a16="http://schemas.microsoft.com/office/drawing/2014/main" id="{337F1EE7-6B5C-4F0A-1383-78CFA06C1A9D}"/>
              </a:ext>
            </a:extLst>
          </p:cNvPr>
          <p:cNvPicPr>
            <a:picLocks noChangeAspect="1"/>
          </p:cNvPicPr>
          <p:nvPr/>
        </p:nvPicPr>
        <p:blipFill>
          <a:blip r:embed="rId3"/>
          <a:stretch>
            <a:fillRect/>
          </a:stretch>
        </p:blipFill>
        <p:spPr>
          <a:xfrm>
            <a:off x="2968581" y="2301591"/>
            <a:ext cx="5554516" cy="4069006"/>
          </a:xfrm>
          <a:prstGeom prst="rect">
            <a:avLst/>
          </a:prstGeom>
        </p:spPr>
      </p:pic>
      <p:sp>
        <p:nvSpPr>
          <p:cNvPr id="10" name="Metin kutusu 9">
            <a:extLst>
              <a:ext uri="{FF2B5EF4-FFF2-40B4-BE49-F238E27FC236}">
                <a16:creationId xmlns:a16="http://schemas.microsoft.com/office/drawing/2014/main" id="{FF942259-1093-EE8E-27ED-D02AF135A9BA}"/>
              </a:ext>
            </a:extLst>
          </p:cNvPr>
          <p:cNvSpPr txBox="1"/>
          <p:nvPr/>
        </p:nvSpPr>
        <p:spPr>
          <a:xfrm rot="19414637">
            <a:off x="-476833" y="2739420"/>
            <a:ext cx="6183742" cy="707886"/>
          </a:xfrm>
          <a:prstGeom prst="rect">
            <a:avLst/>
          </a:prstGeom>
          <a:noFill/>
        </p:spPr>
        <p:txBody>
          <a:bodyPr wrap="square">
            <a:spAutoFit/>
          </a:bodyPr>
          <a:lstStyle/>
          <a:p>
            <a:r>
              <a:rPr lang="tr-TR" sz="4000" b="1" dirty="0">
                <a:solidFill>
                  <a:srgbClr val="FF0000"/>
                </a:solidFill>
              </a:rPr>
              <a:t>24 </a:t>
            </a:r>
            <a:r>
              <a:rPr lang="tr-TR" sz="4000" b="1" dirty="0" err="1">
                <a:solidFill>
                  <a:srgbClr val="FF0000"/>
                </a:solidFill>
              </a:rPr>
              <a:t>Combinations</a:t>
            </a:r>
            <a:endParaRPr lang="tr-TR" sz="4000" b="1" dirty="0">
              <a:solidFill>
                <a:srgbClr val="FF0000"/>
              </a:solidFill>
            </a:endParaRPr>
          </a:p>
        </p:txBody>
      </p:sp>
    </p:spTree>
    <p:extLst>
      <p:ext uri="{BB962C8B-B14F-4D97-AF65-F5344CB8AC3E}">
        <p14:creationId xmlns:p14="http://schemas.microsoft.com/office/powerpoint/2010/main" val="34624157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B4768C28-BA2D-D87E-8861-926F4D9EA99E}"/>
              </a:ext>
            </a:extLst>
          </p:cNvPr>
          <p:cNvSpPr>
            <a:spLocks noGrp="1"/>
          </p:cNvSpPr>
          <p:nvPr>
            <p:ph type="ctrTitle"/>
          </p:nvPr>
        </p:nvSpPr>
        <p:spPr>
          <a:xfrm>
            <a:off x="189271" y="178052"/>
            <a:ext cx="6581669" cy="276999"/>
          </a:xfrm>
        </p:spPr>
        <p:txBody>
          <a:bodyPr/>
          <a:lstStyle/>
          <a:p>
            <a:pPr algn="l"/>
            <a:r>
              <a:rPr lang="tr-TR" sz="1800" dirty="0">
                <a:solidFill>
                  <a:srgbClr val="A1A1A1"/>
                </a:solidFill>
              </a:rPr>
              <a:t>Grid </a:t>
            </a:r>
            <a:r>
              <a:rPr lang="tr-TR" sz="1800" dirty="0" err="1">
                <a:solidFill>
                  <a:srgbClr val="A1A1A1"/>
                </a:solidFill>
              </a:rPr>
              <a:t>Search</a:t>
            </a:r>
            <a:r>
              <a:rPr lang="tr-TR" sz="1800" dirty="0">
                <a:solidFill>
                  <a:srgbClr val="A1A1A1"/>
                </a:solidFill>
              </a:rPr>
              <a:t> </a:t>
            </a:r>
            <a:r>
              <a:rPr lang="tr-TR" sz="1800" dirty="0" err="1">
                <a:solidFill>
                  <a:srgbClr val="A1A1A1"/>
                </a:solidFill>
              </a:rPr>
              <a:t>Vs</a:t>
            </a:r>
            <a:r>
              <a:rPr lang="tr-TR" sz="1800" dirty="0">
                <a:solidFill>
                  <a:srgbClr val="A1A1A1"/>
                </a:solidFill>
              </a:rPr>
              <a:t> </a:t>
            </a:r>
            <a:r>
              <a:rPr lang="tr-TR" sz="1800" dirty="0" err="1">
                <a:solidFill>
                  <a:srgbClr val="A1A1A1"/>
                </a:solidFill>
              </a:rPr>
              <a:t>Randomized</a:t>
            </a:r>
            <a:r>
              <a:rPr lang="tr-TR" sz="1800" dirty="0">
                <a:solidFill>
                  <a:srgbClr val="A1A1A1"/>
                </a:solidFill>
              </a:rPr>
              <a:t> </a:t>
            </a:r>
            <a:r>
              <a:rPr lang="tr-TR" sz="1800" dirty="0" err="1">
                <a:solidFill>
                  <a:srgbClr val="A1A1A1"/>
                </a:solidFill>
              </a:rPr>
              <a:t>Search</a:t>
            </a:r>
            <a:endParaRPr lang="tr-TR" sz="1800" dirty="0">
              <a:solidFill>
                <a:srgbClr val="A1A1A1"/>
              </a:solidFill>
            </a:endParaRPr>
          </a:p>
        </p:txBody>
      </p:sp>
      <p:sp>
        <p:nvSpPr>
          <p:cNvPr id="4" name="Veri Yer Tutucusu 3">
            <a:extLst>
              <a:ext uri="{FF2B5EF4-FFF2-40B4-BE49-F238E27FC236}">
                <a16:creationId xmlns:a16="http://schemas.microsoft.com/office/drawing/2014/main" id="{06FDC65D-A496-D0F5-97DD-0E203B7D50FC}"/>
              </a:ext>
            </a:extLst>
          </p:cNvPr>
          <p:cNvSpPr>
            <a:spLocks noGrp="1"/>
          </p:cNvSpPr>
          <p:nvPr>
            <p:ph type="dt" sz="half" idx="10"/>
          </p:nvPr>
        </p:nvSpPr>
        <p:spPr/>
        <p:txBody>
          <a:bodyPr/>
          <a:lstStyle/>
          <a:p>
            <a:fld id="{7C84B45E-4ACC-4AC2-8643-E191D8E7A7BE}" type="datetimeyyyy">
              <a:rPr lang="en-DE" smtClean="0"/>
              <a:t>2024</a:t>
            </a:fld>
            <a:endParaRPr lang="en-DE"/>
          </a:p>
        </p:txBody>
      </p:sp>
      <p:sp>
        <p:nvSpPr>
          <p:cNvPr id="5" name="Alt Bilgi Yer Tutucusu 4">
            <a:extLst>
              <a:ext uri="{FF2B5EF4-FFF2-40B4-BE49-F238E27FC236}">
                <a16:creationId xmlns:a16="http://schemas.microsoft.com/office/drawing/2014/main" id="{9C597F22-F699-05AA-6CB3-860C76ED9051}"/>
              </a:ext>
            </a:extLst>
          </p:cNvPr>
          <p:cNvSpPr>
            <a:spLocks noGrp="1"/>
          </p:cNvSpPr>
          <p:nvPr>
            <p:ph type="ftr" sz="quarter" idx="11"/>
          </p:nvPr>
        </p:nvSpPr>
        <p:spPr/>
        <p:txBody>
          <a:bodyPr/>
          <a:lstStyle/>
          <a:p>
            <a:r>
              <a:rPr lang="tr-TR"/>
              <a:t>Universität Passau - Ali Haydar Özdağ</a:t>
            </a:r>
            <a:endParaRPr lang="en-DE"/>
          </a:p>
        </p:txBody>
      </p:sp>
      <p:sp>
        <p:nvSpPr>
          <p:cNvPr id="6" name="Slayt Numarası Yer Tutucusu 5">
            <a:extLst>
              <a:ext uri="{FF2B5EF4-FFF2-40B4-BE49-F238E27FC236}">
                <a16:creationId xmlns:a16="http://schemas.microsoft.com/office/drawing/2014/main" id="{1373E3E4-F395-9FD7-8BD5-7C07F877B0F5}"/>
              </a:ext>
            </a:extLst>
          </p:cNvPr>
          <p:cNvSpPr>
            <a:spLocks noGrp="1"/>
          </p:cNvSpPr>
          <p:nvPr>
            <p:ph type="sldNum" sz="quarter" idx="12"/>
          </p:nvPr>
        </p:nvSpPr>
        <p:spPr/>
        <p:txBody>
          <a:bodyPr/>
          <a:lstStyle/>
          <a:p>
            <a:fld id="{FB45117F-EB08-409A-B471-9C70766EC929}" type="slidenum">
              <a:rPr lang="en-DE" smtClean="0"/>
              <a:t>21</a:t>
            </a:fld>
            <a:endParaRPr lang="en-DE"/>
          </a:p>
        </p:txBody>
      </p:sp>
      <p:pic>
        <p:nvPicPr>
          <p:cNvPr id="7" name="Resim 6" descr="metin, ekran görüntüsü, diyagram, öykü gelişim çizgisi; kumpas; grafiğini çıkarma içeren bir resim&#10;&#10;Açıklama otomatik olarak oluşturuldu">
            <a:extLst>
              <a:ext uri="{FF2B5EF4-FFF2-40B4-BE49-F238E27FC236}">
                <a16:creationId xmlns:a16="http://schemas.microsoft.com/office/drawing/2014/main" id="{82292991-D7EF-3F32-725D-CE34A7BBA6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51465"/>
            <a:ext cx="9144000" cy="4889314"/>
          </a:xfrm>
          <a:prstGeom prst="rect">
            <a:avLst/>
          </a:prstGeom>
        </p:spPr>
      </p:pic>
      <p:sp>
        <p:nvSpPr>
          <p:cNvPr id="9" name="Metin kutusu 8">
            <a:extLst>
              <a:ext uri="{FF2B5EF4-FFF2-40B4-BE49-F238E27FC236}">
                <a16:creationId xmlns:a16="http://schemas.microsoft.com/office/drawing/2014/main" id="{B7293457-2C65-655C-938B-92BC4C6D5ED9}"/>
              </a:ext>
            </a:extLst>
          </p:cNvPr>
          <p:cNvSpPr txBox="1"/>
          <p:nvPr/>
        </p:nvSpPr>
        <p:spPr>
          <a:xfrm>
            <a:off x="7341377" y="1793631"/>
            <a:ext cx="1197764" cy="369332"/>
          </a:xfrm>
          <a:prstGeom prst="rect">
            <a:avLst/>
          </a:prstGeom>
          <a:noFill/>
        </p:spPr>
        <p:txBody>
          <a:bodyPr wrap="none" rtlCol="0">
            <a:spAutoFit/>
          </a:bodyPr>
          <a:lstStyle/>
          <a:p>
            <a:r>
              <a:rPr lang="tr-TR" b="1" dirty="0">
                <a:solidFill>
                  <a:srgbClr val="FF0000"/>
                </a:solidFill>
              </a:rPr>
              <a:t>10 </a:t>
            </a:r>
            <a:r>
              <a:rPr lang="tr-TR" b="1" dirty="0" err="1">
                <a:solidFill>
                  <a:srgbClr val="FF0000"/>
                </a:solidFill>
              </a:rPr>
              <a:t>points</a:t>
            </a:r>
            <a:endParaRPr lang="tr-TR" b="1" dirty="0">
              <a:solidFill>
                <a:srgbClr val="FF0000"/>
              </a:solidFill>
            </a:endParaRPr>
          </a:p>
        </p:txBody>
      </p:sp>
      <p:sp>
        <p:nvSpPr>
          <p:cNvPr id="13" name="Metin kutusu 12">
            <a:extLst>
              <a:ext uri="{FF2B5EF4-FFF2-40B4-BE49-F238E27FC236}">
                <a16:creationId xmlns:a16="http://schemas.microsoft.com/office/drawing/2014/main" id="{B0C3D760-D8C3-F437-1F98-F222403C46E2}"/>
              </a:ext>
            </a:extLst>
          </p:cNvPr>
          <p:cNvSpPr txBox="1"/>
          <p:nvPr/>
        </p:nvSpPr>
        <p:spPr>
          <a:xfrm>
            <a:off x="3015562" y="1793631"/>
            <a:ext cx="1310253" cy="369332"/>
          </a:xfrm>
          <a:prstGeom prst="rect">
            <a:avLst/>
          </a:prstGeom>
          <a:noFill/>
        </p:spPr>
        <p:txBody>
          <a:bodyPr wrap="square">
            <a:spAutoFit/>
          </a:bodyPr>
          <a:lstStyle/>
          <a:p>
            <a:r>
              <a:rPr lang="tr-TR" b="1" dirty="0">
                <a:solidFill>
                  <a:srgbClr val="FF0000"/>
                </a:solidFill>
              </a:rPr>
              <a:t>24 </a:t>
            </a:r>
            <a:r>
              <a:rPr lang="tr-TR" b="1" dirty="0" err="1">
                <a:solidFill>
                  <a:srgbClr val="FF0000"/>
                </a:solidFill>
              </a:rPr>
              <a:t>points</a:t>
            </a:r>
            <a:endParaRPr lang="tr-TR" b="1" dirty="0">
              <a:solidFill>
                <a:srgbClr val="FF0000"/>
              </a:solidFill>
            </a:endParaRPr>
          </a:p>
        </p:txBody>
      </p:sp>
    </p:spTree>
    <p:extLst>
      <p:ext uri="{BB962C8B-B14F-4D97-AF65-F5344CB8AC3E}">
        <p14:creationId xmlns:p14="http://schemas.microsoft.com/office/powerpoint/2010/main" val="18678777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Veri Yer Tutucusu 3">
            <a:extLst>
              <a:ext uri="{FF2B5EF4-FFF2-40B4-BE49-F238E27FC236}">
                <a16:creationId xmlns:a16="http://schemas.microsoft.com/office/drawing/2014/main" id="{06FDC65D-A496-D0F5-97DD-0E203B7D50FC}"/>
              </a:ext>
            </a:extLst>
          </p:cNvPr>
          <p:cNvSpPr>
            <a:spLocks noGrp="1"/>
          </p:cNvSpPr>
          <p:nvPr>
            <p:ph type="dt" sz="half" idx="10"/>
          </p:nvPr>
        </p:nvSpPr>
        <p:spPr/>
        <p:txBody>
          <a:bodyPr/>
          <a:lstStyle/>
          <a:p>
            <a:fld id="{7C84B45E-4ACC-4AC2-8643-E191D8E7A7BE}" type="datetimeyyyy">
              <a:rPr lang="en-DE" smtClean="0"/>
              <a:t>2024</a:t>
            </a:fld>
            <a:endParaRPr lang="en-DE"/>
          </a:p>
        </p:txBody>
      </p:sp>
      <p:sp>
        <p:nvSpPr>
          <p:cNvPr id="5" name="Alt Bilgi Yer Tutucusu 4">
            <a:extLst>
              <a:ext uri="{FF2B5EF4-FFF2-40B4-BE49-F238E27FC236}">
                <a16:creationId xmlns:a16="http://schemas.microsoft.com/office/drawing/2014/main" id="{9C597F22-F699-05AA-6CB3-860C76ED9051}"/>
              </a:ext>
            </a:extLst>
          </p:cNvPr>
          <p:cNvSpPr>
            <a:spLocks noGrp="1"/>
          </p:cNvSpPr>
          <p:nvPr>
            <p:ph type="ftr" sz="quarter" idx="11"/>
          </p:nvPr>
        </p:nvSpPr>
        <p:spPr/>
        <p:txBody>
          <a:bodyPr/>
          <a:lstStyle/>
          <a:p>
            <a:r>
              <a:rPr lang="tr-TR"/>
              <a:t>Universität Passau - Ali Haydar Özdağ</a:t>
            </a:r>
            <a:endParaRPr lang="en-DE"/>
          </a:p>
        </p:txBody>
      </p:sp>
      <p:sp>
        <p:nvSpPr>
          <p:cNvPr id="6" name="Slayt Numarası Yer Tutucusu 5">
            <a:extLst>
              <a:ext uri="{FF2B5EF4-FFF2-40B4-BE49-F238E27FC236}">
                <a16:creationId xmlns:a16="http://schemas.microsoft.com/office/drawing/2014/main" id="{1373E3E4-F395-9FD7-8BD5-7C07F877B0F5}"/>
              </a:ext>
            </a:extLst>
          </p:cNvPr>
          <p:cNvSpPr>
            <a:spLocks noGrp="1"/>
          </p:cNvSpPr>
          <p:nvPr>
            <p:ph type="sldNum" sz="quarter" idx="12"/>
          </p:nvPr>
        </p:nvSpPr>
        <p:spPr/>
        <p:txBody>
          <a:bodyPr/>
          <a:lstStyle/>
          <a:p>
            <a:fld id="{FB45117F-EB08-409A-B471-9C70766EC929}" type="slidenum">
              <a:rPr lang="en-DE" smtClean="0"/>
              <a:t>22</a:t>
            </a:fld>
            <a:endParaRPr lang="en-DE"/>
          </a:p>
        </p:txBody>
      </p:sp>
      <p:pic>
        <p:nvPicPr>
          <p:cNvPr id="10" name="Resim 9" descr="metin, ekran görüntüsü, çizgi, dikdörtgen içeren bir resim&#10;&#10;Açıklama otomatik olarak oluşturuldu">
            <a:extLst>
              <a:ext uri="{FF2B5EF4-FFF2-40B4-BE49-F238E27FC236}">
                <a16:creationId xmlns:a16="http://schemas.microsoft.com/office/drawing/2014/main" id="{BD9CD450-B794-B21F-7385-6D0AAA04D2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852232"/>
            <a:ext cx="9144000" cy="3299916"/>
          </a:xfrm>
          <a:prstGeom prst="rect">
            <a:avLst/>
          </a:prstGeom>
        </p:spPr>
      </p:pic>
      <p:sp>
        <p:nvSpPr>
          <p:cNvPr id="12" name="Metin kutusu 11">
            <a:extLst>
              <a:ext uri="{FF2B5EF4-FFF2-40B4-BE49-F238E27FC236}">
                <a16:creationId xmlns:a16="http://schemas.microsoft.com/office/drawing/2014/main" id="{06D05DB3-F3E0-6BBA-5071-D1E6045F5D63}"/>
              </a:ext>
            </a:extLst>
          </p:cNvPr>
          <p:cNvSpPr txBox="1"/>
          <p:nvPr/>
        </p:nvSpPr>
        <p:spPr>
          <a:xfrm>
            <a:off x="7742819" y="2317524"/>
            <a:ext cx="1560556" cy="369332"/>
          </a:xfrm>
          <a:prstGeom prst="rect">
            <a:avLst/>
          </a:prstGeom>
          <a:noFill/>
        </p:spPr>
        <p:txBody>
          <a:bodyPr wrap="square">
            <a:spAutoFit/>
          </a:bodyPr>
          <a:lstStyle/>
          <a:p>
            <a:r>
              <a:rPr lang="tr-TR" b="0" i="0" dirty="0">
                <a:solidFill>
                  <a:schemeClr val="tx1"/>
                </a:solidFill>
                <a:effectLst/>
                <a:latin typeface="Söhne"/>
              </a:rPr>
              <a:t>≈ 35.53 </a:t>
            </a:r>
            <a:r>
              <a:rPr lang="tr-TR" dirty="0">
                <a:solidFill>
                  <a:schemeClr val="tx1"/>
                </a:solidFill>
                <a:latin typeface="Söhne"/>
              </a:rPr>
              <a:t> min.</a:t>
            </a:r>
            <a:endParaRPr lang="tr-TR" dirty="0">
              <a:solidFill>
                <a:schemeClr val="tx1"/>
              </a:solidFill>
            </a:endParaRPr>
          </a:p>
        </p:txBody>
      </p:sp>
      <p:sp>
        <p:nvSpPr>
          <p:cNvPr id="14" name="Metin kutusu 13">
            <a:extLst>
              <a:ext uri="{FF2B5EF4-FFF2-40B4-BE49-F238E27FC236}">
                <a16:creationId xmlns:a16="http://schemas.microsoft.com/office/drawing/2014/main" id="{3C202D2D-3DE7-F37C-5FEB-912B901F444C}"/>
              </a:ext>
            </a:extLst>
          </p:cNvPr>
          <p:cNvSpPr txBox="1"/>
          <p:nvPr/>
        </p:nvSpPr>
        <p:spPr>
          <a:xfrm>
            <a:off x="4385680" y="2865457"/>
            <a:ext cx="1406769" cy="369332"/>
          </a:xfrm>
          <a:prstGeom prst="rect">
            <a:avLst/>
          </a:prstGeom>
          <a:noFill/>
        </p:spPr>
        <p:txBody>
          <a:bodyPr wrap="square">
            <a:spAutoFit/>
          </a:bodyPr>
          <a:lstStyle/>
          <a:p>
            <a:r>
              <a:rPr lang="tr-TR" b="0" i="0" dirty="0">
                <a:solidFill>
                  <a:srgbClr val="374151"/>
                </a:solidFill>
                <a:effectLst/>
                <a:latin typeface="Söhne"/>
              </a:rPr>
              <a:t>≈ 15.25 </a:t>
            </a:r>
            <a:r>
              <a:rPr lang="tr-TR" dirty="0">
                <a:solidFill>
                  <a:srgbClr val="374151"/>
                </a:solidFill>
                <a:latin typeface="Söhne"/>
              </a:rPr>
              <a:t>m</a:t>
            </a:r>
            <a:r>
              <a:rPr lang="tr-TR" b="0" i="0" dirty="0">
                <a:solidFill>
                  <a:srgbClr val="374151"/>
                </a:solidFill>
                <a:effectLst/>
                <a:latin typeface="Söhne"/>
              </a:rPr>
              <a:t>in.</a:t>
            </a:r>
            <a:endParaRPr lang="tr-TR" dirty="0"/>
          </a:p>
        </p:txBody>
      </p:sp>
      <p:sp>
        <p:nvSpPr>
          <p:cNvPr id="15" name="Başlık 1">
            <a:extLst>
              <a:ext uri="{FF2B5EF4-FFF2-40B4-BE49-F238E27FC236}">
                <a16:creationId xmlns:a16="http://schemas.microsoft.com/office/drawing/2014/main" id="{FC3E6618-678C-26BD-3E8C-C7BF263E5557}"/>
              </a:ext>
            </a:extLst>
          </p:cNvPr>
          <p:cNvSpPr>
            <a:spLocks noGrp="1"/>
          </p:cNvSpPr>
          <p:nvPr>
            <p:ph type="ctrTitle"/>
          </p:nvPr>
        </p:nvSpPr>
        <p:spPr>
          <a:xfrm>
            <a:off x="189271" y="178052"/>
            <a:ext cx="6581669" cy="276999"/>
          </a:xfrm>
        </p:spPr>
        <p:txBody>
          <a:bodyPr/>
          <a:lstStyle/>
          <a:p>
            <a:pPr algn="l"/>
            <a:r>
              <a:rPr lang="tr-TR" sz="1800" dirty="0">
                <a:solidFill>
                  <a:srgbClr val="A1A1A1"/>
                </a:solidFill>
              </a:rPr>
              <a:t>Grid </a:t>
            </a:r>
            <a:r>
              <a:rPr lang="tr-TR" sz="1800" dirty="0" err="1">
                <a:solidFill>
                  <a:srgbClr val="A1A1A1"/>
                </a:solidFill>
              </a:rPr>
              <a:t>Search</a:t>
            </a:r>
            <a:r>
              <a:rPr lang="tr-TR" sz="1800" dirty="0">
                <a:solidFill>
                  <a:srgbClr val="A1A1A1"/>
                </a:solidFill>
              </a:rPr>
              <a:t> </a:t>
            </a:r>
            <a:r>
              <a:rPr lang="tr-TR" sz="1800" dirty="0" err="1">
                <a:solidFill>
                  <a:srgbClr val="A1A1A1"/>
                </a:solidFill>
              </a:rPr>
              <a:t>Vs</a:t>
            </a:r>
            <a:r>
              <a:rPr lang="tr-TR" sz="1800" dirty="0">
                <a:solidFill>
                  <a:srgbClr val="A1A1A1"/>
                </a:solidFill>
              </a:rPr>
              <a:t> </a:t>
            </a:r>
            <a:r>
              <a:rPr lang="tr-TR" sz="1800" dirty="0" err="1">
                <a:solidFill>
                  <a:srgbClr val="A1A1A1"/>
                </a:solidFill>
              </a:rPr>
              <a:t>Randomized</a:t>
            </a:r>
            <a:r>
              <a:rPr lang="tr-TR" sz="1800" dirty="0">
                <a:solidFill>
                  <a:srgbClr val="A1A1A1"/>
                </a:solidFill>
              </a:rPr>
              <a:t> </a:t>
            </a:r>
            <a:r>
              <a:rPr lang="tr-TR" sz="1800" dirty="0" err="1">
                <a:solidFill>
                  <a:srgbClr val="A1A1A1"/>
                </a:solidFill>
              </a:rPr>
              <a:t>Search</a:t>
            </a:r>
            <a:endParaRPr lang="tr-TR" sz="1800" dirty="0">
              <a:solidFill>
                <a:srgbClr val="A1A1A1"/>
              </a:solidFill>
            </a:endParaRPr>
          </a:p>
        </p:txBody>
      </p:sp>
      <p:pic>
        <p:nvPicPr>
          <p:cNvPr id="16" name="Resim 15" descr="metin, yazı tipi, ekran görüntüsü, çizgi içeren bir resim&#10;&#10;Açıklama otomatik olarak oluşturuldu">
            <a:extLst>
              <a:ext uri="{FF2B5EF4-FFF2-40B4-BE49-F238E27FC236}">
                <a16:creationId xmlns:a16="http://schemas.microsoft.com/office/drawing/2014/main" id="{78635747-ADB8-71A4-771B-6D46DD3C0E9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9271" y="4347211"/>
            <a:ext cx="8550730" cy="1276879"/>
          </a:xfrm>
          <a:prstGeom prst="rect">
            <a:avLst/>
          </a:prstGeom>
        </p:spPr>
      </p:pic>
    </p:spTree>
    <p:extLst>
      <p:ext uri="{BB962C8B-B14F-4D97-AF65-F5344CB8AC3E}">
        <p14:creationId xmlns:p14="http://schemas.microsoft.com/office/powerpoint/2010/main" val="2006495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Veri Yer Tutucusu 3">
            <a:extLst>
              <a:ext uri="{FF2B5EF4-FFF2-40B4-BE49-F238E27FC236}">
                <a16:creationId xmlns:a16="http://schemas.microsoft.com/office/drawing/2014/main" id="{28474CEE-8840-B180-E4EE-C4A7F9B864D6}"/>
              </a:ext>
            </a:extLst>
          </p:cNvPr>
          <p:cNvSpPr>
            <a:spLocks noGrp="1"/>
          </p:cNvSpPr>
          <p:nvPr>
            <p:ph type="dt" sz="half" idx="10"/>
          </p:nvPr>
        </p:nvSpPr>
        <p:spPr/>
        <p:txBody>
          <a:bodyPr/>
          <a:lstStyle/>
          <a:p>
            <a:fld id="{7C84B45E-4ACC-4AC2-8643-E191D8E7A7BE}" type="datetimeyyyy">
              <a:rPr lang="en-DE" smtClean="0"/>
              <a:t>2024</a:t>
            </a:fld>
            <a:endParaRPr lang="en-DE"/>
          </a:p>
        </p:txBody>
      </p:sp>
      <p:sp>
        <p:nvSpPr>
          <p:cNvPr id="5" name="Alt Bilgi Yer Tutucusu 4">
            <a:extLst>
              <a:ext uri="{FF2B5EF4-FFF2-40B4-BE49-F238E27FC236}">
                <a16:creationId xmlns:a16="http://schemas.microsoft.com/office/drawing/2014/main" id="{A1A7239B-E829-2BC2-E120-0A0CB68D4562}"/>
              </a:ext>
            </a:extLst>
          </p:cNvPr>
          <p:cNvSpPr>
            <a:spLocks noGrp="1"/>
          </p:cNvSpPr>
          <p:nvPr>
            <p:ph type="ftr" sz="quarter" idx="11"/>
          </p:nvPr>
        </p:nvSpPr>
        <p:spPr/>
        <p:txBody>
          <a:bodyPr/>
          <a:lstStyle/>
          <a:p>
            <a:r>
              <a:rPr lang="tr-TR"/>
              <a:t>Universität Passau - Ali Haydar Özdağ</a:t>
            </a:r>
            <a:endParaRPr lang="en-DE"/>
          </a:p>
        </p:txBody>
      </p:sp>
      <p:sp>
        <p:nvSpPr>
          <p:cNvPr id="6" name="Slayt Numarası Yer Tutucusu 5">
            <a:extLst>
              <a:ext uri="{FF2B5EF4-FFF2-40B4-BE49-F238E27FC236}">
                <a16:creationId xmlns:a16="http://schemas.microsoft.com/office/drawing/2014/main" id="{AB32C2D3-F486-388B-0ECE-F9C5D322C9FD}"/>
              </a:ext>
            </a:extLst>
          </p:cNvPr>
          <p:cNvSpPr>
            <a:spLocks noGrp="1"/>
          </p:cNvSpPr>
          <p:nvPr>
            <p:ph type="sldNum" sz="quarter" idx="12"/>
          </p:nvPr>
        </p:nvSpPr>
        <p:spPr/>
        <p:txBody>
          <a:bodyPr/>
          <a:lstStyle/>
          <a:p>
            <a:fld id="{FB45117F-EB08-409A-B471-9C70766EC929}" type="slidenum">
              <a:rPr lang="en-DE" smtClean="0"/>
              <a:t>23</a:t>
            </a:fld>
            <a:endParaRPr lang="en-DE"/>
          </a:p>
        </p:txBody>
      </p:sp>
      <p:sp>
        <p:nvSpPr>
          <p:cNvPr id="7" name="Başlık 1">
            <a:extLst>
              <a:ext uri="{FF2B5EF4-FFF2-40B4-BE49-F238E27FC236}">
                <a16:creationId xmlns:a16="http://schemas.microsoft.com/office/drawing/2014/main" id="{7EDD7C56-2859-5471-C427-0BBE83A93BDA}"/>
              </a:ext>
            </a:extLst>
          </p:cNvPr>
          <p:cNvSpPr>
            <a:spLocks noGrp="1"/>
          </p:cNvSpPr>
          <p:nvPr>
            <p:ph type="ctrTitle"/>
          </p:nvPr>
        </p:nvSpPr>
        <p:spPr>
          <a:xfrm>
            <a:off x="276964" y="271172"/>
            <a:ext cx="6581669" cy="276999"/>
          </a:xfrm>
        </p:spPr>
        <p:txBody>
          <a:bodyPr/>
          <a:lstStyle/>
          <a:p>
            <a:pPr algn="l"/>
            <a:r>
              <a:rPr lang="tr-TR" sz="1800" dirty="0" err="1">
                <a:solidFill>
                  <a:srgbClr val="A1A1A1"/>
                </a:solidFill>
              </a:rPr>
              <a:t>Bayesian</a:t>
            </a:r>
            <a:r>
              <a:rPr lang="tr-TR" sz="1800" dirty="0">
                <a:solidFill>
                  <a:srgbClr val="A1A1A1"/>
                </a:solidFill>
              </a:rPr>
              <a:t> </a:t>
            </a:r>
            <a:r>
              <a:rPr lang="tr-TR" sz="1800" dirty="0" err="1">
                <a:solidFill>
                  <a:srgbClr val="A1A1A1"/>
                </a:solidFill>
              </a:rPr>
              <a:t>Optimization</a:t>
            </a:r>
            <a:endParaRPr lang="tr-TR" sz="1800" dirty="0">
              <a:solidFill>
                <a:srgbClr val="A1A1A1"/>
              </a:solidFill>
            </a:endParaRPr>
          </a:p>
        </p:txBody>
      </p:sp>
      <p:pic>
        <p:nvPicPr>
          <p:cNvPr id="9" name="Resim 8">
            <a:extLst>
              <a:ext uri="{FF2B5EF4-FFF2-40B4-BE49-F238E27FC236}">
                <a16:creationId xmlns:a16="http://schemas.microsoft.com/office/drawing/2014/main" id="{75A7885C-8787-C2FA-4B29-A9EBCCEBBB3C}"/>
              </a:ext>
            </a:extLst>
          </p:cNvPr>
          <p:cNvPicPr>
            <a:picLocks noChangeAspect="1"/>
          </p:cNvPicPr>
          <p:nvPr/>
        </p:nvPicPr>
        <p:blipFill>
          <a:blip r:embed="rId3"/>
          <a:stretch>
            <a:fillRect/>
          </a:stretch>
        </p:blipFill>
        <p:spPr>
          <a:xfrm>
            <a:off x="-979752" y="1288128"/>
            <a:ext cx="11568270" cy="3459322"/>
          </a:xfrm>
          <a:prstGeom prst="rect">
            <a:avLst/>
          </a:prstGeom>
        </p:spPr>
      </p:pic>
      <p:sp>
        <p:nvSpPr>
          <p:cNvPr id="11" name="Metin kutusu 10">
            <a:extLst>
              <a:ext uri="{FF2B5EF4-FFF2-40B4-BE49-F238E27FC236}">
                <a16:creationId xmlns:a16="http://schemas.microsoft.com/office/drawing/2014/main" id="{862E0FA6-9BD7-591F-0C23-6EDF542504BA}"/>
              </a:ext>
            </a:extLst>
          </p:cNvPr>
          <p:cNvSpPr txBox="1"/>
          <p:nvPr/>
        </p:nvSpPr>
        <p:spPr>
          <a:xfrm>
            <a:off x="402743" y="5223807"/>
            <a:ext cx="7685854" cy="830997"/>
          </a:xfrm>
          <a:prstGeom prst="rect">
            <a:avLst/>
          </a:prstGeom>
          <a:noFill/>
        </p:spPr>
        <p:txBody>
          <a:bodyPr wrap="square">
            <a:spAutoFit/>
          </a:bodyPr>
          <a:lstStyle/>
          <a:p>
            <a:pPr algn="ctr"/>
            <a:r>
              <a:rPr lang="tr-TR" sz="2400" dirty="0" err="1">
                <a:latin typeface="Arial MT"/>
              </a:rPr>
              <a:t>The</a:t>
            </a:r>
            <a:r>
              <a:rPr lang="tr-TR" sz="2400" dirty="0">
                <a:latin typeface="Arial MT"/>
              </a:rPr>
              <a:t> </a:t>
            </a:r>
            <a:r>
              <a:rPr lang="tr-TR" sz="2400" dirty="0" err="1">
                <a:latin typeface="Arial MT"/>
              </a:rPr>
              <a:t>colour</a:t>
            </a:r>
            <a:r>
              <a:rPr lang="tr-TR" sz="2400" dirty="0">
                <a:latin typeface="Arial MT"/>
              </a:rPr>
              <a:t> </a:t>
            </a:r>
            <a:r>
              <a:rPr lang="tr-TR" sz="2400" dirty="0" err="1">
                <a:latin typeface="Arial MT"/>
              </a:rPr>
              <a:t>gradient</a:t>
            </a:r>
            <a:r>
              <a:rPr lang="tr-TR" sz="2400" dirty="0">
                <a:latin typeface="Arial MT"/>
              </a:rPr>
              <a:t> of </a:t>
            </a:r>
            <a:r>
              <a:rPr lang="tr-TR" sz="2400" dirty="0" err="1">
                <a:latin typeface="Arial MT"/>
              </a:rPr>
              <a:t>the</a:t>
            </a:r>
            <a:r>
              <a:rPr lang="tr-TR" sz="2400" dirty="0">
                <a:latin typeface="Arial MT"/>
              </a:rPr>
              <a:t> </a:t>
            </a:r>
            <a:r>
              <a:rPr lang="tr-TR" sz="2400" dirty="0" err="1">
                <a:latin typeface="Arial MT"/>
              </a:rPr>
              <a:t>points</a:t>
            </a:r>
            <a:r>
              <a:rPr lang="tr-TR" sz="2400" dirty="0">
                <a:latin typeface="Arial MT"/>
              </a:rPr>
              <a:t>, </a:t>
            </a:r>
            <a:r>
              <a:rPr lang="tr-TR" sz="2400" dirty="0" err="1">
                <a:latin typeface="Arial MT"/>
              </a:rPr>
              <a:t>from</a:t>
            </a:r>
            <a:r>
              <a:rPr lang="tr-TR" sz="2400" dirty="0">
                <a:latin typeface="Arial MT"/>
              </a:rPr>
              <a:t> </a:t>
            </a:r>
            <a:r>
              <a:rPr lang="tr-TR" sz="2400" dirty="0" err="1">
                <a:latin typeface="Arial MT"/>
              </a:rPr>
              <a:t>black</a:t>
            </a:r>
            <a:r>
              <a:rPr lang="tr-TR" sz="2400" dirty="0">
                <a:latin typeface="Arial MT"/>
              </a:rPr>
              <a:t> </a:t>
            </a:r>
            <a:r>
              <a:rPr lang="tr-TR" sz="2400" dirty="0" err="1">
                <a:latin typeface="Arial MT"/>
              </a:rPr>
              <a:t>to</a:t>
            </a:r>
            <a:r>
              <a:rPr lang="tr-TR" sz="2400" dirty="0">
                <a:latin typeface="Arial MT"/>
              </a:rPr>
              <a:t> </a:t>
            </a:r>
            <a:r>
              <a:rPr lang="tr-TR" sz="2400" dirty="0" err="1">
                <a:latin typeface="Arial MT"/>
              </a:rPr>
              <a:t>yellow</a:t>
            </a:r>
            <a:r>
              <a:rPr lang="tr-TR" sz="2400" dirty="0">
                <a:latin typeface="Arial MT"/>
              </a:rPr>
              <a:t> </a:t>
            </a:r>
            <a:r>
              <a:rPr lang="tr-TR" sz="2400" dirty="0" err="1">
                <a:latin typeface="Arial MT"/>
              </a:rPr>
              <a:t>to</a:t>
            </a:r>
            <a:r>
              <a:rPr lang="tr-TR" sz="2400" dirty="0">
                <a:latin typeface="Arial MT"/>
              </a:rPr>
              <a:t> </a:t>
            </a:r>
            <a:r>
              <a:rPr lang="tr-TR" sz="2400" dirty="0" err="1">
                <a:latin typeface="Arial MT"/>
              </a:rPr>
              <a:t>orange</a:t>
            </a:r>
            <a:r>
              <a:rPr lang="tr-TR" sz="2400" dirty="0">
                <a:latin typeface="Arial MT"/>
              </a:rPr>
              <a:t> </a:t>
            </a:r>
            <a:r>
              <a:rPr lang="tr-TR" sz="2400" dirty="0" err="1">
                <a:latin typeface="Arial MT"/>
              </a:rPr>
              <a:t>indicates</a:t>
            </a:r>
            <a:r>
              <a:rPr lang="tr-TR" sz="2400" dirty="0">
                <a:latin typeface="Arial MT"/>
              </a:rPr>
              <a:t> </a:t>
            </a:r>
            <a:r>
              <a:rPr lang="tr-TR" sz="2400" dirty="0" err="1">
                <a:latin typeface="Arial MT"/>
              </a:rPr>
              <a:t>the</a:t>
            </a:r>
            <a:r>
              <a:rPr lang="tr-TR" sz="2400" dirty="0">
                <a:latin typeface="Arial MT"/>
              </a:rPr>
              <a:t> </a:t>
            </a:r>
            <a:r>
              <a:rPr lang="tr-TR" sz="2400" dirty="0" err="1">
                <a:latin typeface="Arial MT"/>
              </a:rPr>
              <a:t>order</a:t>
            </a:r>
            <a:r>
              <a:rPr lang="tr-TR" sz="2400" dirty="0">
                <a:latin typeface="Arial MT"/>
              </a:rPr>
              <a:t> of </a:t>
            </a:r>
            <a:r>
              <a:rPr lang="tr-TR" sz="2400" dirty="0" err="1">
                <a:latin typeface="Arial MT"/>
              </a:rPr>
              <a:t>the</a:t>
            </a:r>
            <a:r>
              <a:rPr lang="tr-TR" sz="2400" dirty="0">
                <a:latin typeface="Arial MT"/>
              </a:rPr>
              <a:t> </a:t>
            </a:r>
            <a:r>
              <a:rPr lang="tr-TR" sz="2400" dirty="0" err="1">
                <a:latin typeface="Arial MT"/>
              </a:rPr>
              <a:t>search</a:t>
            </a:r>
            <a:r>
              <a:rPr lang="tr-TR" sz="2400" dirty="0">
                <a:latin typeface="Arial MT"/>
              </a:rPr>
              <a:t>.</a:t>
            </a:r>
          </a:p>
        </p:txBody>
      </p:sp>
    </p:spTree>
    <p:extLst>
      <p:ext uri="{BB962C8B-B14F-4D97-AF65-F5344CB8AC3E}">
        <p14:creationId xmlns:p14="http://schemas.microsoft.com/office/powerpoint/2010/main" val="23530828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Veri Yer Tutucusu 3">
            <a:extLst>
              <a:ext uri="{FF2B5EF4-FFF2-40B4-BE49-F238E27FC236}">
                <a16:creationId xmlns:a16="http://schemas.microsoft.com/office/drawing/2014/main" id="{06FDC65D-A496-D0F5-97DD-0E203B7D50FC}"/>
              </a:ext>
            </a:extLst>
          </p:cNvPr>
          <p:cNvSpPr>
            <a:spLocks noGrp="1"/>
          </p:cNvSpPr>
          <p:nvPr>
            <p:ph type="dt" sz="half" idx="10"/>
          </p:nvPr>
        </p:nvSpPr>
        <p:spPr/>
        <p:txBody>
          <a:bodyPr/>
          <a:lstStyle/>
          <a:p>
            <a:fld id="{7C84B45E-4ACC-4AC2-8643-E191D8E7A7BE}" type="datetimeyyyy">
              <a:rPr lang="en-DE" smtClean="0"/>
              <a:t>2024</a:t>
            </a:fld>
            <a:endParaRPr lang="en-DE"/>
          </a:p>
        </p:txBody>
      </p:sp>
      <p:sp>
        <p:nvSpPr>
          <p:cNvPr id="5" name="Alt Bilgi Yer Tutucusu 4">
            <a:extLst>
              <a:ext uri="{FF2B5EF4-FFF2-40B4-BE49-F238E27FC236}">
                <a16:creationId xmlns:a16="http://schemas.microsoft.com/office/drawing/2014/main" id="{9C597F22-F699-05AA-6CB3-860C76ED9051}"/>
              </a:ext>
            </a:extLst>
          </p:cNvPr>
          <p:cNvSpPr>
            <a:spLocks noGrp="1"/>
          </p:cNvSpPr>
          <p:nvPr>
            <p:ph type="ftr" sz="quarter" idx="11"/>
          </p:nvPr>
        </p:nvSpPr>
        <p:spPr/>
        <p:txBody>
          <a:bodyPr/>
          <a:lstStyle/>
          <a:p>
            <a:r>
              <a:rPr lang="tr-TR"/>
              <a:t>Universität Passau - Ali Haydar Özdağ</a:t>
            </a:r>
            <a:endParaRPr lang="en-DE"/>
          </a:p>
        </p:txBody>
      </p:sp>
      <p:sp>
        <p:nvSpPr>
          <p:cNvPr id="6" name="Slayt Numarası Yer Tutucusu 5">
            <a:extLst>
              <a:ext uri="{FF2B5EF4-FFF2-40B4-BE49-F238E27FC236}">
                <a16:creationId xmlns:a16="http://schemas.microsoft.com/office/drawing/2014/main" id="{1373E3E4-F395-9FD7-8BD5-7C07F877B0F5}"/>
              </a:ext>
            </a:extLst>
          </p:cNvPr>
          <p:cNvSpPr>
            <a:spLocks noGrp="1"/>
          </p:cNvSpPr>
          <p:nvPr>
            <p:ph type="sldNum" sz="quarter" idx="12"/>
          </p:nvPr>
        </p:nvSpPr>
        <p:spPr/>
        <p:txBody>
          <a:bodyPr/>
          <a:lstStyle/>
          <a:p>
            <a:fld id="{FB45117F-EB08-409A-B471-9C70766EC929}" type="slidenum">
              <a:rPr lang="en-DE" smtClean="0"/>
              <a:t>24</a:t>
            </a:fld>
            <a:endParaRPr lang="en-DE"/>
          </a:p>
        </p:txBody>
      </p:sp>
      <p:pic>
        <p:nvPicPr>
          <p:cNvPr id="10" name="Resim 9" descr="metin, ekran görüntüsü, kalıp, desen, düzen, kare içeren bir resim&#10;&#10;Açıklama otomatik olarak oluşturuldu">
            <a:extLst>
              <a:ext uri="{FF2B5EF4-FFF2-40B4-BE49-F238E27FC236}">
                <a16:creationId xmlns:a16="http://schemas.microsoft.com/office/drawing/2014/main" id="{0606E176-06C7-FAFC-D36A-645DE834D5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86059"/>
            <a:ext cx="6588369" cy="6588369"/>
          </a:xfrm>
          <a:prstGeom prst="rect">
            <a:avLst/>
          </a:prstGeom>
        </p:spPr>
      </p:pic>
      <p:sp>
        <p:nvSpPr>
          <p:cNvPr id="13" name="Metin kutusu 12">
            <a:extLst>
              <a:ext uri="{FF2B5EF4-FFF2-40B4-BE49-F238E27FC236}">
                <a16:creationId xmlns:a16="http://schemas.microsoft.com/office/drawing/2014/main" id="{7FCF82F4-75C0-8822-AA69-872C77AD99A7}"/>
              </a:ext>
            </a:extLst>
          </p:cNvPr>
          <p:cNvSpPr txBox="1"/>
          <p:nvPr/>
        </p:nvSpPr>
        <p:spPr>
          <a:xfrm>
            <a:off x="6916130" y="1397675"/>
            <a:ext cx="2075469" cy="2677656"/>
          </a:xfrm>
          <a:prstGeom prst="rect">
            <a:avLst/>
          </a:prstGeom>
          <a:noFill/>
        </p:spPr>
        <p:txBody>
          <a:bodyPr wrap="square">
            <a:spAutoFit/>
          </a:bodyPr>
          <a:lstStyle/>
          <a:p>
            <a:r>
              <a:rPr lang="tr-TR" sz="2400" b="1" dirty="0" err="1">
                <a:solidFill>
                  <a:srgbClr val="FF0000"/>
                </a:solidFill>
                <a:latin typeface="Arial MT"/>
              </a:rPr>
              <a:t>The</a:t>
            </a:r>
            <a:r>
              <a:rPr lang="tr-TR" sz="2400" b="1" dirty="0">
                <a:solidFill>
                  <a:srgbClr val="FF0000"/>
                </a:solidFill>
                <a:latin typeface="Arial MT"/>
              </a:rPr>
              <a:t> </a:t>
            </a:r>
            <a:r>
              <a:rPr lang="tr-TR" sz="2400" b="1" dirty="0" err="1">
                <a:solidFill>
                  <a:srgbClr val="FF0000"/>
                </a:solidFill>
                <a:latin typeface="Arial MT"/>
              </a:rPr>
              <a:t>points</a:t>
            </a:r>
            <a:r>
              <a:rPr lang="tr-TR" sz="2400" b="1" dirty="0">
                <a:solidFill>
                  <a:srgbClr val="FF0000"/>
                </a:solidFill>
                <a:latin typeface="Arial MT"/>
              </a:rPr>
              <a:t> in </a:t>
            </a:r>
            <a:r>
              <a:rPr lang="tr-TR" sz="2400" b="1" dirty="0" err="1">
                <a:solidFill>
                  <a:srgbClr val="FF0000"/>
                </a:solidFill>
                <a:latin typeface="Arial MT"/>
              </a:rPr>
              <a:t>the</a:t>
            </a:r>
            <a:r>
              <a:rPr lang="tr-TR" sz="2400" b="1" dirty="0">
                <a:solidFill>
                  <a:srgbClr val="FF0000"/>
                </a:solidFill>
                <a:latin typeface="Arial MT"/>
              </a:rPr>
              <a:t> </a:t>
            </a:r>
            <a:r>
              <a:rPr lang="tr-TR" sz="2400" b="1" dirty="0" err="1">
                <a:solidFill>
                  <a:srgbClr val="FF0000"/>
                </a:solidFill>
                <a:latin typeface="Arial MT"/>
              </a:rPr>
              <a:t>last</a:t>
            </a:r>
            <a:r>
              <a:rPr lang="tr-TR" sz="2400" b="1" dirty="0">
                <a:solidFill>
                  <a:srgbClr val="FF0000"/>
                </a:solidFill>
                <a:latin typeface="Arial MT"/>
              </a:rPr>
              <a:t> </a:t>
            </a:r>
            <a:r>
              <a:rPr lang="tr-TR" sz="2400" b="1" dirty="0" err="1">
                <a:solidFill>
                  <a:srgbClr val="FF0000"/>
                </a:solidFill>
                <a:latin typeface="Arial MT"/>
              </a:rPr>
              <a:t>iteration</a:t>
            </a:r>
            <a:r>
              <a:rPr lang="tr-TR" sz="2400" b="1" dirty="0">
                <a:solidFill>
                  <a:srgbClr val="FF0000"/>
                </a:solidFill>
                <a:latin typeface="Arial MT"/>
              </a:rPr>
              <a:t> </a:t>
            </a:r>
            <a:r>
              <a:rPr lang="tr-TR" sz="2400" b="1" dirty="0" err="1">
                <a:solidFill>
                  <a:srgbClr val="FF0000"/>
                </a:solidFill>
                <a:latin typeface="Arial MT"/>
              </a:rPr>
              <a:t>are</a:t>
            </a:r>
            <a:r>
              <a:rPr lang="tr-TR" sz="2400" b="1" dirty="0">
                <a:solidFill>
                  <a:srgbClr val="FF0000"/>
                </a:solidFill>
                <a:latin typeface="Arial MT"/>
              </a:rPr>
              <a:t> </a:t>
            </a:r>
            <a:r>
              <a:rPr lang="tr-TR" sz="2400" b="1" dirty="0" err="1">
                <a:solidFill>
                  <a:srgbClr val="FF0000"/>
                </a:solidFill>
                <a:latin typeface="Arial MT"/>
              </a:rPr>
              <a:t>clustered</a:t>
            </a:r>
            <a:r>
              <a:rPr lang="tr-TR" sz="2400" b="1" dirty="0">
                <a:solidFill>
                  <a:srgbClr val="FF0000"/>
                </a:solidFill>
                <a:latin typeface="Arial MT"/>
              </a:rPr>
              <a:t> </a:t>
            </a:r>
            <a:r>
              <a:rPr lang="tr-TR" sz="2400" b="1" dirty="0" err="1">
                <a:solidFill>
                  <a:srgbClr val="FF0000"/>
                </a:solidFill>
                <a:latin typeface="Arial MT"/>
              </a:rPr>
              <a:t>around</a:t>
            </a:r>
            <a:r>
              <a:rPr lang="tr-TR" sz="2400" b="1" dirty="0">
                <a:solidFill>
                  <a:srgbClr val="FF0000"/>
                </a:solidFill>
                <a:latin typeface="Arial MT"/>
              </a:rPr>
              <a:t> </a:t>
            </a:r>
            <a:r>
              <a:rPr lang="tr-TR" sz="2400" b="1" dirty="0" err="1">
                <a:solidFill>
                  <a:srgbClr val="FF0000"/>
                </a:solidFill>
                <a:latin typeface="Arial MT"/>
              </a:rPr>
              <a:t>the</a:t>
            </a:r>
            <a:r>
              <a:rPr lang="tr-TR" sz="2400" b="1" dirty="0">
                <a:solidFill>
                  <a:srgbClr val="FF0000"/>
                </a:solidFill>
                <a:latin typeface="Arial MT"/>
              </a:rPr>
              <a:t> optimal </a:t>
            </a:r>
            <a:r>
              <a:rPr lang="tr-TR" sz="2400" b="1" dirty="0" err="1">
                <a:solidFill>
                  <a:srgbClr val="FF0000"/>
                </a:solidFill>
                <a:latin typeface="Arial MT"/>
              </a:rPr>
              <a:t>point</a:t>
            </a:r>
            <a:r>
              <a:rPr lang="tr-TR" sz="2400" b="1" dirty="0">
                <a:solidFill>
                  <a:srgbClr val="FF0000"/>
                </a:solidFill>
                <a:latin typeface="Arial MT"/>
              </a:rPr>
              <a:t>.</a:t>
            </a:r>
          </a:p>
        </p:txBody>
      </p:sp>
    </p:spTree>
    <p:extLst>
      <p:ext uri="{BB962C8B-B14F-4D97-AF65-F5344CB8AC3E}">
        <p14:creationId xmlns:p14="http://schemas.microsoft.com/office/powerpoint/2010/main" val="28745027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B4768C28-BA2D-D87E-8861-926F4D9EA99E}"/>
              </a:ext>
            </a:extLst>
          </p:cNvPr>
          <p:cNvSpPr>
            <a:spLocks noGrp="1"/>
          </p:cNvSpPr>
          <p:nvPr>
            <p:ph type="ctrTitle"/>
          </p:nvPr>
        </p:nvSpPr>
        <p:spPr>
          <a:xfrm>
            <a:off x="189271" y="260884"/>
            <a:ext cx="6581669" cy="276999"/>
          </a:xfrm>
        </p:spPr>
        <p:txBody>
          <a:bodyPr/>
          <a:lstStyle/>
          <a:p>
            <a:pPr algn="l"/>
            <a:r>
              <a:rPr lang="tr-TR" sz="1800" dirty="0" err="1">
                <a:solidFill>
                  <a:srgbClr val="A1A1A1"/>
                </a:solidFill>
              </a:rPr>
              <a:t>Bayesian</a:t>
            </a:r>
            <a:r>
              <a:rPr lang="tr-TR" sz="1800" dirty="0">
                <a:solidFill>
                  <a:schemeClr val="tx1"/>
                </a:solidFill>
              </a:rPr>
              <a:t> </a:t>
            </a:r>
            <a:r>
              <a:rPr lang="tr-TR" sz="1800" dirty="0" err="1">
                <a:solidFill>
                  <a:srgbClr val="A1A1A1"/>
                </a:solidFill>
              </a:rPr>
              <a:t>Optimization</a:t>
            </a:r>
            <a:endParaRPr lang="tr-TR" sz="1800" dirty="0">
              <a:solidFill>
                <a:srgbClr val="A1A1A1"/>
              </a:solidFill>
            </a:endParaRPr>
          </a:p>
        </p:txBody>
      </p:sp>
      <p:sp>
        <p:nvSpPr>
          <p:cNvPr id="3" name="Alt Başlık 2">
            <a:extLst>
              <a:ext uri="{FF2B5EF4-FFF2-40B4-BE49-F238E27FC236}">
                <a16:creationId xmlns:a16="http://schemas.microsoft.com/office/drawing/2014/main" id="{21744A51-6D81-568F-D9F4-D3FDD001260D}"/>
              </a:ext>
            </a:extLst>
          </p:cNvPr>
          <p:cNvSpPr>
            <a:spLocks noGrp="1"/>
          </p:cNvSpPr>
          <p:nvPr>
            <p:ph type="subTitle" idx="1"/>
          </p:nvPr>
        </p:nvSpPr>
        <p:spPr>
          <a:xfrm>
            <a:off x="189271" y="864130"/>
            <a:ext cx="8954728" cy="6093976"/>
          </a:xfrm>
        </p:spPr>
        <p:txBody>
          <a:bodyPr/>
          <a:lstStyle/>
          <a:p>
            <a:pPr marL="285750" indent="-285750" algn="l">
              <a:buFont typeface="Arial" panose="020B0604020202020204" pitchFamily="34" charset="0"/>
              <a:buChar char="•"/>
            </a:pPr>
            <a:r>
              <a:rPr lang="tr-TR" dirty="0" err="1">
                <a:solidFill>
                  <a:schemeClr val="tx1"/>
                </a:solidFill>
              </a:rPr>
              <a:t>Iterative</a:t>
            </a:r>
            <a:r>
              <a:rPr lang="tr-TR" dirty="0">
                <a:solidFill>
                  <a:schemeClr val="tx1"/>
                </a:solidFill>
              </a:rPr>
              <a:t> </a:t>
            </a:r>
            <a:r>
              <a:rPr lang="tr-TR" dirty="0" err="1">
                <a:solidFill>
                  <a:schemeClr val="tx1"/>
                </a:solidFill>
              </a:rPr>
              <a:t>algorithm</a:t>
            </a:r>
            <a:endParaRPr lang="tr-TR" dirty="0">
              <a:solidFill>
                <a:schemeClr val="tx1"/>
              </a:solidFill>
            </a:endParaRPr>
          </a:p>
          <a:p>
            <a:pPr algn="l"/>
            <a:endParaRPr lang="tr-TR" dirty="0">
              <a:solidFill>
                <a:schemeClr val="tx1"/>
              </a:solidFill>
            </a:endParaRPr>
          </a:p>
          <a:p>
            <a:pPr marL="285750" indent="-285750" algn="l">
              <a:buFont typeface="Arial" panose="020B0604020202020204" pitchFamily="34" charset="0"/>
              <a:buChar char="•"/>
            </a:pPr>
            <a:r>
              <a:rPr kumimoji="0" lang="en-GB" u="none" strike="noStrike" kern="0" cap="none" spc="0" normalizeH="0" baseline="0" noProof="0" dirty="0">
                <a:ln>
                  <a:noFill/>
                </a:ln>
                <a:solidFill>
                  <a:schemeClr val="tx1"/>
                </a:solidFill>
                <a:effectLst/>
                <a:uLnTx/>
                <a:uFillTx/>
                <a:ea typeface="+mj-ea"/>
                <a:cs typeface="Arial"/>
              </a:rPr>
              <a:t>BO makes new selections in the search space based on previously obtained results</a:t>
            </a:r>
            <a:endParaRPr kumimoji="0" lang="tr-TR" u="none" strike="noStrike" kern="0" cap="none" spc="0" normalizeH="0" baseline="0" noProof="0" dirty="0">
              <a:ln>
                <a:noFill/>
              </a:ln>
              <a:solidFill>
                <a:schemeClr val="tx1"/>
              </a:solidFill>
              <a:effectLst/>
              <a:uLnTx/>
              <a:uFillTx/>
              <a:ea typeface="+mj-ea"/>
              <a:cs typeface="Arial"/>
            </a:endParaRPr>
          </a:p>
          <a:p>
            <a:pPr algn="l"/>
            <a:endParaRPr lang="tr-TR" dirty="0">
              <a:solidFill>
                <a:schemeClr val="tx1"/>
              </a:solidFill>
            </a:endParaRPr>
          </a:p>
          <a:p>
            <a:pPr algn="l"/>
            <a:r>
              <a:rPr lang="en-GB" dirty="0">
                <a:solidFill>
                  <a:schemeClr val="tx1"/>
                </a:solidFill>
              </a:rPr>
              <a:t>To determine the next </a:t>
            </a:r>
            <a:r>
              <a:rPr lang="tr-TR" dirty="0" err="1">
                <a:solidFill>
                  <a:schemeClr val="tx1"/>
                </a:solidFill>
              </a:rPr>
              <a:t>selection</a:t>
            </a:r>
            <a:r>
              <a:rPr lang="en-GB" dirty="0">
                <a:solidFill>
                  <a:schemeClr val="tx1"/>
                </a:solidFill>
              </a:rPr>
              <a:t>, BO</a:t>
            </a:r>
            <a:r>
              <a:rPr lang="tr-TR" dirty="0">
                <a:solidFill>
                  <a:schemeClr val="tx1"/>
                </a:solidFill>
              </a:rPr>
              <a:t> </a:t>
            </a:r>
            <a:r>
              <a:rPr lang="en-GB" dirty="0">
                <a:solidFill>
                  <a:schemeClr val="tx1"/>
                </a:solidFill>
              </a:rPr>
              <a:t>uses two key components:</a:t>
            </a:r>
            <a:endParaRPr lang="tr-TR" dirty="0">
              <a:solidFill>
                <a:schemeClr val="tx1"/>
              </a:solidFill>
            </a:endParaRPr>
          </a:p>
          <a:p>
            <a:pPr marL="685800" lvl="1" indent="-342900" algn="l">
              <a:buFont typeface="+mj-lt"/>
              <a:buAutoNum type="arabicPeriod"/>
            </a:pPr>
            <a:r>
              <a:rPr lang="en-GB" sz="1800" dirty="0">
                <a:solidFill>
                  <a:schemeClr val="tx1"/>
                </a:solidFill>
                <a:latin typeface="Arial MT"/>
              </a:rPr>
              <a:t>a surrogate model</a:t>
            </a:r>
            <a:endParaRPr lang="tr-TR" sz="1800" dirty="0">
              <a:solidFill>
                <a:schemeClr val="tx1"/>
              </a:solidFill>
              <a:latin typeface="Arial MT"/>
            </a:endParaRPr>
          </a:p>
          <a:p>
            <a:pPr marL="685800" lvl="1" indent="-342900" algn="l">
              <a:buFont typeface="+mj-lt"/>
              <a:buAutoNum type="arabicPeriod"/>
            </a:pPr>
            <a:r>
              <a:rPr lang="en-GB" sz="1800" dirty="0">
                <a:solidFill>
                  <a:schemeClr val="tx1"/>
                </a:solidFill>
                <a:latin typeface="Arial MT"/>
              </a:rPr>
              <a:t>an acquisition</a:t>
            </a:r>
            <a:r>
              <a:rPr lang="tr-TR" sz="1800" dirty="0">
                <a:solidFill>
                  <a:schemeClr val="tx1"/>
                </a:solidFill>
                <a:latin typeface="Arial MT"/>
              </a:rPr>
              <a:t> </a:t>
            </a:r>
            <a:r>
              <a:rPr lang="en-GB" sz="1800" dirty="0">
                <a:solidFill>
                  <a:schemeClr val="tx1"/>
                </a:solidFill>
                <a:latin typeface="Arial MT"/>
              </a:rPr>
              <a:t>function</a:t>
            </a:r>
            <a:endParaRPr lang="tr-TR" sz="1800" dirty="0">
              <a:solidFill>
                <a:schemeClr val="tx1"/>
              </a:solidFill>
              <a:latin typeface="Arial MT"/>
            </a:endParaRPr>
          </a:p>
          <a:p>
            <a:pPr marL="628650" lvl="1" indent="-285750" algn="l">
              <a:buFont typeface="Arial" panose="020B0604020202020204" pitchFamily="34" charset="0"/>
              <a:buChar char="•"/>
            </a:pPr>
            <a:endParaRPr lang="tr-TR" sz="1800" dirty="0">
              <a:solidFill>
                <a:schemeClr val="tx1"/>
              </a:solidFill>
              <a:latin typeface="Arial MT"/>
            </a:endParaRPr>
          </a:p>
          <a:p>
            <a:pPr marL="628650" lvl="1" indent="-285750" algn="l">
              <a:buFont typeface="Arial" panose="020B0604020202020204" pitchFamily="34" charset="0"/>
              <a:buChar char="•"/>
            </a:pPr>
            <a:endParaRPr lang="tr-TR" sz="1800" dirty="0">
              <a:solidFill>
                <a:schemeClr val="tx1"/>
              </a:solidFill>
              <a:latin typeface="Arial MT"/>
            </a:endParaRPr>
          </a:p>
          <a:p>
            <a:pPr marL="342900" indent="-342900" algn="l">
              <a:buAutoNum type="arabicPeriod"/>
            </a:pPr>
            <a:r>
              <a:rPr lang="tr-TR" dirty="0">
                <a:solidFill>
                  <a:srgbClr val="FF0000"/>
                </a:solidFill>
                <a:latin typeface="Arial MT"/>
              </a:rPr>
              <a:t>A </a:t>
            </a:r>
            <a:r>
              <a:rPr lang="tr-TR" dirty="0" err="1">
                <a:solidFill>
                  <a:srgbClr val="FF0000"/>
                </a:solidFill>
                <a:latin typeface="Arial MT"/>
              </a:rPr>
              <a:t>surrogate</a:t>
            </a:r>
            <a:r>
              <a:rPr lang="tr-TR" dirty="0">
                <a:solidFill>
                  <a:srgbClr val="FF0000"/>
                </a:solidFill>
                <a:latin typeface="Arial MT"/>
              </a:rPr>
              <a:t> Model </a:t>
            </a:r>
          </a:p>
          <a:p>
            <a:pPr marL="342900" indent="-342900" algn="l">
              <a:buAutoNum type="arabicPeriod"/>
            </a:pPr>
            <a:endParaRPr lang="tr-TR" dirty="0">
              <a:solidFill>
                <a:srgbClr val="FF0000"/>
              </a:solidFill>
              <a:latin typeface="Arial MT"/>
            </a:endParaRPr>
          </a:p>
          <a:p>
            <a:pPr algn="l"/>
            <a:r>
              <a:rPr lang="tr-TR" dirty="0" err="1">
                <a:solidFill>
                  <a:schemeClr val="tx1"/>
                </a:solidFill>
              </a:rPr>
              <a:t>It</a:t>
            </a:r>
            <a:r>
              <a:rPr lang="tr-TR" dirty="0">
                <a:solidFill>
                  <a:schemeClr val="tx1"/>
                </a:solidFill>
              </a:rPr>
              <a:t> </a:t>
            </a:r>
            <a:r>
              <a:rPr lang="en-GB" dirty="0">
                <a:solidFill>
                  <a:schemeClr val="tx1"/>
                </a:solidFill>
                <a:latin typeface="Arial MT"/>
              </a:rPr>
              <a:t>is used to make predictions about the objective function's </a:t>
            </a:r>
            <a:r>
              <a:rPr lang="en-GB" dirty="0" err="1">
                <a:solidFill>
                  <a:schemeClr val="tx1"/>
                </a:solidFill>
                <a:latin typeface="Arial MT"/>
              </a:rPr>
              <a:t>behavior</a:t>
            </a:r>
            <a:r>
              <a:rPr lang="en-GB" dirty="0">
                <a:solidFill>
                  <a:schemeClr val="tx1"/>
                </a:solidFill>
                <a:latin typeface="Arial MT"/>
              </a:rPr>
              <a:t>. </a:t>
            </a:r>
            <a:endParaRPr lang="tr-TR" dirty="0">
              <a:solidFill>
                <a:schemeClr val="tx1"/>
              </a:solidFill>
              <a:latin typeface="Arial MT"/>
            </a:endParaRPr>
          </a:p>
          <a:p>
            <a:pPr marL="285750" indent="-285750" algn="l">
              <a:buFont typeface="Arial" panose="020B0604020202020204" pitchFamily="34" charset="0"/>
              <a:buChar char="•"/>
            </a:pPr>
            <a:r>
              <a:rPr lang="tr-TR" dirty="0" err="1">
                <a:solidFill>
                  <a:schemeClr val="tx1"/>
                </a:solidFill>
                <a:latin typeface="Arial MT"/>
              </a:rPr>
              <a:t>Common</a:t>
            </a:r>
            <a:r>
              <a:rPr lang="tr-TR" dirty="0">
                <a:solidFill>
                  <a:schemeClr val="tx1"/>
                </a:solidFill>
                <a:latin typeface="Arial MT"/>
              </a:rPr>
              <a:t> </a:t>
            </a:r>
            <a:r>
              <a:rPr lang="tr-TR" dirty="0" err="1">
                <a:solidFill>
                  <a:schemeClr val="tx1"/>
                </a:solidFill>
                <a:latin typeface="Arial MT"/>
              </a:rPr>
              <a:t>surrogate</a:t>
            </a:r>
            <a:r>
              <a:rPr lang="tr-TR" dirty="0">
                <a:solidFill>
                  <a:schemeClr val="tx1"/>
                </a:solidFill>
                <a:latin typeface="Arial MT"/>
              </a:rPr>
              <a:t> </a:t>
            </a:r>
            <a:r>
              <a:rPr lang="tr-TR" dirty="0" err="1">
                <a:solidFill>
                  <a:schemeClr val="tx1"/>
                </a:solidFill>
                <a:latin typeface="Arial MT"/>
              </a:rPr>
              <a:t>models</a:t>
            </a:r>
            <a:r>
              <a:rPr lang="tr-TR" dirty="0">
                <a:solidFill>
                  <a:schemeClr val="tx1"/>
                </a:solidFill>
                <a:latin typeface="Arial MT"/>
              </a:rPr>
              <a:t>: </a:t>
            </a:r>
            <a:r>
              <a:rPr lang="tr-TR" dirty="0" err="1">
                <a:solidFill>
                  <a:schemeClr val="tx1"/>
                </a:solidFill>
                <a:latin typeface="Arial MT"/>
              </a:rPr>
              <a:t>Gaussian</a:t>
            </a:r>
            <a:r>
              <a:rPr lang="tr-TR" dirty="0">
                <a:solidFill>
                  <a:schemeClr val="tx1"/>
                </a:solidFill>
                <a:latin typeface="Arial MT"/>
              </a:rPr>
              <a:t> </a:t>
            </a:r>
            <a:r>
              <a:rPr lang="tr-TR" dirty="0" err="1">
                <a:solidFill>
                  <a:schemeClr val="tx1"/>
                </a:solidFill>
                <a:latin typeface="Arial MT"/>
              </a:rPr>
              <a:t>process</a:t>
            </a:r>
            <a:r>
              <a:rPr lang="tr-TR" dirty="0">
                <a:solidFill>
                  <a:schemeClr val="tx1"/>
                </a:solidFill>
                <a:latin typeface="Arial MT"/>
              </a:rPr>
              <a:t> (GP), </a:t>
            </a:r>
            <a:r>
              <a:rPr lang="tr-TR" dirty="0" err="1">
                <a:solidFill>
                  <a:schemeClr val="tx1"/>
                </a:solidFill>
                <a:latin typeface="Arial MT"/>
              </a:rPr>
              <a:t>Random</a:t>
            </a:r>
            <a:r>
              <a:rPr lang="tr-TR" dirty="0">
                <a:solidFill>
                  <a:schemeClr val="tx1"/>
                </a:solidFill>
                <a:latin typeface="Arial MT"/>
              </a:rPr>
              <a:t> </a:t>
            </a:r>
            <a:r>
              <a:rPr lang="tr-TR" dirty="0" err="1">
                <a:solidFill>
                  <a:schemeClr val="tx1"/>
                </a:solidFill>
                <a:latin typeface="Arial MT"/>
              </a:rPr>
              <a:t>forest</a:t>
            </a:r>
            <a:r>
              <a:rPr lang="tr-TR" dirty="0">
                <a:solidFill>
                  <a:schemeClr val="tx1"/>
                </a:solidFill>
                <a:latin typeface="Arial MT"/>
              </a:rPr>
              <a:t> (RF) , </a:t>
            </a:r>
            <a:r>
              <a:rPr lang="tr-TR" dirty="0" err="1">
                <a:solidFill>
                  <a:schemeClr val="tx1"/>
                </a:solidFill>
                <a:latin typeface="Arial MT"/>
              </a:rPr>
              <a:t>The</a:t>
            </a:r>
            <a:r>
              <a:rPr lang="tr-TR" dirty="0">
                <a:solidFill>
                  <a:schemeClr val="tx1"/>
                </a:solidFill>
                <a:latin typeface="Arial MT"/>
              </a:rPr>
              <a:t> </a:t>
            </a:r>
            <a:r>
              <a:rPr lang="tr-TR" dirty="0" err="1">
                <a:solidFill>
                  <a:schemeClr val="tx1"/>
                </a:solidFill>
                <a:latin typeface="Arial MT"/>
              </a:rPr>
              <a:t>tree</a:t>
            </a:r>
            <a:r>
              <a:rPr lang="tr-TR" dirty="0">
                <a:solidFill>
                  <a:schemeClr val="tx1"/>
                </a:solidFill>
                <a:latin typeface="Arial MT"/>
              </a:rPr>
              <a:t> </a:t>
            </a:r>
            <a:r>
              <a:rPr lang="tr-TR" dirty="0" err="1">
                <a:solidFill>
                  <a:schemeClr val="tx1"/>
                </a:solidFill>
                <a:latin typeface="Arial MT"/>
              </a:rPr>
              <a:t>parzen</a:t>
            </a:r>
            <a:r>
              <a:rPr lang="tr-TR" dirty="0">
                <a:solidFill>
                  <a:schemeClr val="tx1"/>
                </a:solidFill>
                <a:latin typeface="Arial MT"/>
              </a:rPr>
              <a:t> </a:t>
            </a:r>
            <a:r>
              <a:rPr lang="tr-TR" dirty="0" err="1">
                <a:solidFill>
                  <a:schemeClr val="tx1"/>
                </a:solidFill>
                <a:latin typeface="Arial MT"/>
              </a:rPr>
              <a:t>estimator</a:t>
            </a:r>
            <a:r>
              <a:rPr lang="tr-TR" dirty="0">
                <a:solidFill>
                  <a:schemeClr val="tx1"/>
                </a:solidFill>
                <a:latin typeface="Arial MT"/>
              </a:rPr>
              <a:t> (TPE)</a:t>
            </a:r>
          </a:p>
          <a:p>
            <a:pPr algn="l"/>
            <a:endParaRPr lang="tr-TR" dirty="0">
              <a:solidFill>
                <a:schemeClr val="tx1"/>
              </a:solidFill>
              <a:latin typeface="Arial MT"/>
            </a:endParaRPr>
          </a:p>
          <a:p>
            <a:pPr algn="l"/>
            <a:r>
              <a:rPr lang="tr-TR" dirty="0">
                <a:solidFill>
                  <a:srgbClr val="FF0000"/>
                </a:solidFill>
                <a:latin typeface="Arial MT"/>
              </a:rPr>
              <a:t>2. </a:t>
            </a:r>
            <a:r>
              <a:rPr lang="tr-TR" dirty="0" err="1">
                <a:solidFill>
                  <a:srgbClr val="FF0000"/>
                </a:solidFill>
                <a:latin typeface="Arial MT"/>
              </a:rPr>
              <a:t>The</a:t>
            </a:r>
            <a:r>
              <a:rPr lang="tr-TR" dirty="0">
                <a:solidFill>
                  <a:srgbClr val="FF0000"/>
                </a:solidFill>
                <a:latin typeface="Arial MT"/>
              </a:rPr>
              <a:t> </a:t>
            </a:r>
            <a:r>
              <a:rPr lang="tr-TR" dirty="0" err="1">
                <a:solidFill>
                  <a:srgbClr val="FF0000"/>
                </a:solidFill>
                <a:latin typeface="Arial MT"/>
              </a:rPr>
              <a:t>acquisition</a:t>
            </a:r>
            <a:r>
              <a:rPr lang="tr-TR" dirty="0">
                <a:solidFill>
                  <a:srgbClr val="FF0000"/>
                </a:solidFill>
                <a:latin typeface="Arial MT"/>
              </a:rPr>
              <a:t> </a:t>
            </a:r>
            <a:r>
              <a:rPr lang="tr-TR" dirty="0" err="1">
                <a:solidFill>
                  <a:srgbClr val="FF0000"/>
                </a:solidFill>
                <a:latin typeface="Arial MT"/>
              </a:rPr>
              <a:t>Function</a:t>
            </a:r>
            <a:endParaRPr lang="tr-TR" dirty="0">
              <a:solidFill>
                <a:srgbClr val="FF0000"/>
              </a:solidFill>
              <a:latin typeface="Arial MT"/>
            </a:endParaRPr>
          </a:p>
          <a:p>
            <a:pPr algn="l"/>
            <a:endParaRPr lang="tr-TR" dirty="0">
              <a:solidFill>
                <a:srgbClr val="FF0000"/>
              </a:solidFill>
              <a:latin typeface="Arial MT"/>
            </a:endParaRPr>
          </a:p>
          <a:p>
            <a:pPr algn="l"/>
            <a:r>
              <a:rPr lang="tr-TR" dirty="0" err="1">
                <a:solidFill>
                  <a:schemeClr val="tx1"/>
                </a:solidFill>
                <a:latin typeface="Arial MT"/>
              </a:rPr>
              <a:t>The</a:t>
            </a:r>
            <a:r>
              <a:rPr lang="tr-TR" dirty="0">
                <a:solidFill>
                  <a:schemeClr val="tx1"/>
                </a:solidFill>
                <a:latin typeface="Arial MT"/>
              </a:rPr>
              <a:t> </a:t>
            </a:r>
            <a:r>
              <a:rPr lang="tr-TR" dirty="0" err="1">
                <a:solidFill>
                  <a:schemeClr val="tx1"/>
                </a:solidFill>
                <a:latin typeface="Arial MT"/>
              </a:rPr>
              <a:t>acquisition</a:t>
            </a:r>
            <a:r>
              <a:rPr lang="tr-TR" dirty="0">
                <a:solidFill>
                  <a:schemeClr val="tx1"/>
                </a:solidFill>
                <a:latin typeface="Arial MT"/>
              </a:rPr>
              <a:t> </a:t>
            </a:r>
            <a:r>
              <a:rPr lang="tr-TR" dirty="0" err="1">
                <a:solidFill>
                  <a:schemeClr val="tx1"/>
                </a:solidFill>
                <a:latin typeface="Arial MT"/>
              </a:rPr>
              <a:t>function</a:t>
            </a:r>
            <a:r>
              <a:rPr lang="tr-TR" dirty="0">
                <a:solidFill>
                  <a:schemeClr val="tx1"/>
                </a:solidFill>
                <a:latin typeface="Arial MT"/>
              </a:rPr>
              <a:t> </a:t>
            </a:r>
            <a:r>
              <a:rPr lang="tr-TR" dirty="0" err="1">
                <a:solidFill>
                  <a:schemeClr val="tx1"/>
                </a:solidFill>
                <a:latin typeface="Arial MT"/>
              </a:rPr>
              <a:t>determines</a:t>
            </a:r>
            <a:r>
              <a:rPr lang="tr-TR" dirty="0">
                <a:solidFill>
                  <a:schemeClr val="tx1"/>
                </a:solidFill>
                <a:latin typeface="Arial MT"/>
              </a:rPr>
              <a:t> </a:t>
            </a:r>
            <a:r>
              <a:rPr lang="tr-TR" dirty="0" err="1">
                <a:solidFill>
                  <a:schemeClr val="tx1"/>
                </a:solidFill>
                <a:latin typeface="Arial MT"/>
              </a:rPr>
              <a:t>which</a:t>
            </a:r>
            <a:r>
              <a:rPr lang="tr-TR" dirty="0">
                <a:solidFill>
                  <a:schemeClr val="tx1"/>
                </a:solidFill>
                <a:latin typeface="Arial MT"/>
              </a:rPr>
              <a:t> </a:t>
            </a:r>
            <a:r>
              <a:rPr lang="tr-TR" dirty="0" err="1">
                <a:solidFill>
                  <a:schemeClr val="tx1"/>
                </a:solidFill>
                <a:latin typeface="Arial MT"/>
              </a:rPr>
              <a:t>combination</a:t>
            </a:r>
            <a:r>
              <a:rPr lang="tr-TR" dirty="0">
                <a:solidFill>
                  <a:schemeClr val="tx1"/>
                </a:solidFill>
                <a:latin typeface="Arial MT"/>
              </a:rPr>
              <a:t> of </a:t>
            </a:r>
            <a:r>
              <a:rPr lang="tr-TR" dirty="0" err="1">
                <a:solidFill>
                  <a:schemeClr val="tx1"/>
                </a:solidFill>
                <a:latin typeface="Arial MT"/>
              </a:rPr>
              <a:t>hyperparameters</a:t>
            </a:r>
            <a:r>
              <a:rPr lang="tr-TR" dirty="0">
                <a:solidFill>
                  <a:schemeClr val="tx1"/>
                </a:solidFill>
                <a:latin typeface="Arial MT"/>
              </a:rPr>
              <a:t> </a:t>
            </a:r>
            <a:r>
              <a:rPr lang="tr-TR" dirty="0" err="1">
                <a:solidFill>
                  <a:schemeClr val="tx1"/>
                </a:solidFill>
                <a:latin typeface="Arial MT"/>
              </a:rPr>
              <a:t>should</a:t>
            </a:r>
            <a:r>
              <a:rPr lang="tr-TR" dirty="0">
                <a:solidFill>
                  <a:schemeClr val="tx1"/>
                </a:solidFill>
                <a:latin typeface="Arial MT"/>
              </a:rPr>
              <a:t> be </a:t>
            </a:r>
            <a:r>
              <a:rPr lang="tr-TR" dirty="0" err="1">
                <a:solidFill>
                  <a:schemeClr val="tx1"/>
                </a:solidFill>
                <a:latin typeface="Arial MT"/>
              </a:rPr>
              <a:t>tried</a:t>
            </a:r>
            <a:r>
              <a:rPr lang="tr-TR" dirty="0">
                <a:solidFill>
                  <a:schemeClr val="tx1"/>
                </a:solidFill>
                <a:latin typeface="Arial MT"/>
              </a:rPr>
              <a:t> </a:t>
            </a:r>
            <a:r>
              <a:rPr lang="tr-TR" dirty="0" err="1">
                <a:solidFill>
                  <a:schemeClr val="tx1"/>
                </a:solidFill>
                <a:latin typeface="Arial MT"/>
              </a:rPr>
              <a:t>next</a:t>
            </a:r>
            <a:r>
              <a:rPr lang="tr-TR" dirty="0">
                <a:solidFill>
                  <a:schemeClr val="tx1"/>
                </a:solidFill>
                <a:latin typeface="Arial MT"/>
              </a:rPr>
              <a:t>.</a:t>
            </a:r>
          </a:p>
          <a:p>
            <a:pPr marL="285750" indent="-285750" algn="l">
              <a:buFont typeface="Arial" panose="020B0604020202020204" pitchFamily="34" charset="0"/>
              <a:buChar char="•"/>
            </a:pPr>
            <a:r>
              <a:rPr lang="en-GB" dirty="0">
                <a:solidFill>
                  <a:schemeClr val="tx1"/>
                </a:solidFill>
                <a:latin typeface="Arial MT"/>
              </a:rPr>
              <a:t>trade-off between exploration and exploitation</a:t>
            </a:r>
            <a:endParaRPr lang="tr-TR" dirty="0">
              <a:solidFill>
                <a:schemeClr val="tx1"/>
              </a:solidFill>
              <a:latin typeface="Arial MT"/>
            </a:endParaRPr>
          </a:p>
          <a:p>
            <a:pPr algn="l"/>
            <a:r>
              <a:rPr lang="tr-TR" dirty="0">
                <a:solidFill>
                  <a:schemeClr val="tx1"/>
                </a:solidFill>
              </a:rPr>
              <a:t>	</a:t>
            </a:r>
          </a:p>
          <a:p>
            <a:pPr algn="l"/>
            <a:endParaRPr lang="tr-TR" dirty="0">
              <a:solidFill>
                <a:schemeClr val="tx1"/>
              </a:solidFill>
            </a:endParaRPr>
          </a:p>
        </p:txBody>
      </p:sp>
      <p:sp>
        <p:nvSpPr>
          <p:cNvPr id="4" name="Veri Yer Tutucusu 3">
            <a:extLst>
              <a:ext uri="{FF2B5EF4-FFF2-40B4-BE49-F238E27FC236}">
                <a16:creationId xmlns:a16="http://schemas.microsoft.com/office/drawing/2014/main" id="{06FDC65D-A496-D0F5-97DD-0E203B7D50FC}"/>
              </a:ext>
            </a:extLst>
          </p:cNvPr>
          <p:cNvSpPr>
            <a:spLocks noGrp="1"/>
          </p:cNvSpPr>
          <p:nvPr>
            <p:ph type="dt" sz="half" idx="10"/>
          </p:nvPr>
        </p:nvSpPr>
        <p:spPr/>
        <p:txBody>
          <a:bodyPr/>
          <a:lstStyle/>
          <a:p>
            <a:fld id="{7C84B45E-4ACC-4AC2-8643-E191D8E7A7BE}" type="datetimeyyyy">
              <a:rPr lang="en-DE" smtClean="0"/>
              <a:t>2024</a:t>
            </a:fld>
            <a:endParaRPr lang="en-DE"/>
          </a:p>
        </p:txBody>
      </p:sp>
      <p:sp>
        <p:nvSpPr>
          <p:cNvPr id="5" name="Alt Bilgi Yer Tutucusu 4">
            <a:extLst>
              <a:ext uri="{FF2B5EF4-FFF2-40B4-BE49-F238E27FC236}">
                <a16:creationId xmlns:a16="http://schemas.microsoft.com/office/drawing/2014/main" id="{9C597F22-F699-05AA-6CB3-860C76ED9051}"/>
              </a:ext>
            </a:extLst>
          </p:cNvPr>
          <p:cNvSpPr>
            <a:spLocks noGrp="1"/>
          </p:cNvSpPr>
          <p:nvPr>
            <p:ph type="ftr" sz="quarter" idx="11"/>
          </p:nvPr>
        </p:nvSpPr>
        <p:spPr/>
        <p:txBody>
          <a:bodyPr/>
          <a:lstStyle/>
          <a:p>
            <a:r>
              <a:rPr lang="tr-TR"/>
              <a:t>Universität Passau - Ali Haydar Özdağ</a:t>
            </a:r>
            <a:endParaRPr lang="en-DE"/>
          </a:p>
        </p:txBody>
      </p:sp>
      <p:sp>
        <p:nvSpPr>
          <p:cNvPr id="6" name="Slayt Numarası Yer Tutucusu 5">
            <a:extLst>
              <a:ext uri="{FF2B5EF4-FFF2-40B4-BE49-F238E27FC236}">
                <a16:creationId xmlns:a16="http://schemas.microsoft.com/office/drawing/2014/main" id="{1373E3E4-F395-9FD7-8BD5-7C07F877B0F5}"/>
              </a:ext>
            </a:extLst>
          </p:cNvPr>
          <p:cNvSpPr>
            <a:spLocks noGrp="1"/>
          </p:cNvSpPr>
          <p:nvPr>
            <p:ph type="sldNum" sz="quarter" idx="12"/>
          </p:nvPr>
        </p:nvSpPr>
        <p:spPr/>
        <p:txBody>
          <a:bodyPr/>
          <a:lstStyle/>
          <a:p>
            <a:fld id="{FB45117F-EB08-409A-B471-9C70766EC929}" type="slidenum">
              <a:rPr lang="en-DE" smtClean="0"/>
              <a:t>25</a:t>
            </a:fld>
            <a:endParaRPr lang="en-DE"/>
          </a:p>
        </p:txBody>
      </p:sp>
    </p:spTree>
    <p:extLst>
      <p:ext uri="{BB962C8B-B14F-4D97-AF65-F5344CB8AC3E}">
        <p14:creationId xmlns:p14="http://schemas.microsoft.com/office/powerpoint/2010/main" val="67840200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Veri Yer Tutucusu 3">
            <a:extLst>
              <a:ext uri="{FF2B5EF4-FFF2-40B4-BE49-F238E27FC236}">
                <a16:creationId xmlns:a16="http://schemas.microsoft.com/office/drawing/2014/main" id="{06FDC65D-A496-D0F5-97DD-0E203B7D50FC}"/>
              </a:ext>
            </a:extLst>
          </p:cNvPr>
          <p:cNvSpPr>
            <a:spLocks noGrp="1"/>
          </p:cNvSpPr>
          <p:nvPr>
            <p:ph type="dt" sz="half" idx="10"/>
          </p:nvPr>
        </p:nvSpPr>
        <p:spPr/>
        <p:txBody>
          <a:bodyPr/>
          <a:lstStyle/>
          <a:p>
            <a:fld id="{7C84B45E-4ACC-4AC2-8643-E191D8E7A7BE}" type="datetimeyyyy">
              <a:rPr lang="en-DE" smtClean="0"/>
              <a:t>2024</a:t>
            </a:fld>
            <a:endParaRPr lang="en-DE"/>
          </a:p>
        </p:txBody>
      </p:sp>
      <p:sp>
        <p:nvSpPr>
          <p:cNvPr id="5" name="Alt Bilgi Yer Tutucusu 4">
            <a:extLst>
              <a:ext uri="{FF2B5EF4-FFF2-40B4-BE49-F238E27FC236}">
                <a16:creationId xmlns:a16="http://schemas.microsoft.com/office/drawing/2014/main" id="{9C597F22-F699-05AA-6CB3-860C76ED9051}"/>
              </a:ext>
            </a:extLst>
          </p:cNvPr>
          <p:cNvSpPr>
            <a:spLocks noGrp="1"/>
          </p:cNvSpPr>
          <p:nvPr>
            <p:ph type="ftr" sz="quarter" idx="11"/>
          </p:nvPr>
        </p:nvSpPr>
        <p:spPr/>
        <p:txBody>
          <a:bodyPr/>
          <a:lstStyle/>
          <a:p>
            <a:r>
              <a:rPr lang="tr-TR"/>
              <a:t>Universität Passau - Ali Haydar Özdağ</a:t>
            </a:r>
            <a:endParaRPr lang="en-DE"/>
          </a:p>
        </p:txBody>
      </p:sp>
      <p:sp>
        <p:nvSpPr>
          <p:cNvPr id="6" name="Slayt Numarası Yer Tutucusu 5">
            <a:extLst>
              <a:ext uri="{FF2B5EF4-FFF2-40B4-BE49-F238E27FC236}">
                <a16:creationId xmlns:a16="http://schemas.microsoft.com/office/drawing/2014/main" id="{1373E3E4-F395-9FD7-8BD5-7C07F877B0F5}"/>
              </a:ext>
            </a:extLst>
          </p:cNvPr>
          <p:cNvSpPr>
            <a:spLocks noGrp="1"/>
          </p:cNvSpPr>
          <p:nvPr>
            <p:ph type="sldNum" sz="quarter" idx="12"/>
          </p:nvPr>
        </p:nvSpPr>
        <p:spPr/>
        <p:txBody>
          <a:bodyPr/>
          <a:lstStyle/>
          <a:p>
            <a:fld id="{FB45117F-EB08-409A-B471-9C70766EC929}" type="slidenum">
              <a:rPr lang="en-DE" smtClean="0"/>
              <a:t>26</a:t>
            </a:fld>
            <a:endParaRPr lang="en-DE"/>
          </a:p>
        </p:txBody>
      </p:sp>
      <p:sp>
        <p:nvSpPr>
          <p:cNvPr id="13" name="Başlık 1">
            <a:extLst>
              <a:ext uri="{FF2B5EF4-FFF2-40B4-BE49-F238E27FC236}">
                <a16:creationId xmlns:a16="http://schemas.microsoft.com/office/drawing/2014/main" id="{CE1250EC-E6E5-B243-EEAD-522783D0DB03}"/>
              </a:ext>
            </a:extLst>
          </p:cNvPr>
          <p:cNvSpPr>
            <a:spLocks noGrp="1"/>
          </p:cNvSpPr>
          <p:nvPr>
            <p:ph type="ctrTitle"/>
          </p:nvPr>
        </p:nvSpPr>
        <p:spPr>
          <a:xfrm>
            <a:off x="243660" y="190546"/>
            <a:ext cx="6581669" cy="276999"/>
          </a:xfrm>
        </p:spPr>
        <p:txBody>
          <a:bodyPr/>
          <a:lstStyle/>
          <a:p>
            <a:pPr algn="l"/>
            <a:r>
              <a:rPr lang="tr-TR" sz="1800" dirty="0" err="1">
                <a:solidFill>
                  <a:srgbClr val="A1A1A1"/>
                </a:solidFill>
              </a:rPr>
              <a:t>Bayesian</a:t>
            </a:r>
            <a:r>
              <a:rPr lang="tr-TR" sz="1800" dirty="0">
                <a:solidFill>
                  <a:srgbClr val="A1A1A1"/>
                </a:solidFill>
              </a:rPr>
              <a:t> </a:t>
            </a:r>
            <a:r>
              <a:rPr lang="tr-TR" sz="1800" dirty="0" err="1">
                <a:solidFill>
                  <a:srgbClr val="A1A1A1"/>
                </a:solidFill>
              </a:rPr>
              <a:t>Optimization</a:t>
            </a:r>
            <a:endParaRPr lang="tr-TR" sz="1800" dirty="0">
              <a:solidFill>
                <a:srgbClr val="A1A1A1"/>
              </a:solidFill>
            </a:endParaRPr>
          </a:p>
        </p:txBody>
      </p:sp>
      <p:sp>
        <p:nvSpPr>
          <p:cNvPr id="3" name="Metin kutusu 2">
            <a:extLst>
              <a:ext uri="{FF2B5EF4-FFF2-40B4-BE49-F238E27FC236}">
                <a16:creationId xmlns:a16="http://schemas.microsoft.com/office/drawing/2014/main" id="{9CBAA5D2-A72B-FA2B-C194-E4F8F35E299D}"/>
              </a:ext>
            </a:extLst>
          </p:cNvPr>
          <p:cNvSpPr txBox="1"/>
          <p:nvPr/>
        </p:nvSpPr>
        <p:spPr>
          <a:xfrm>
            <a:off x="113802" y="895189"/>
            <a:ext cx="8279437" cy="2031325"/>
          </a:xfrm>
          <a:prstGeom prst="rect">
            <a:avLst/>
          </a:prstGeom>
          <a:noFill/>
        </p:spPr>
        <p:txBody>
          <a:bodyPr wrap="square">
            <a:spAutoFit/>
          </a:bodyPr>
          <a:lstStyle/>
          <a:p>
            <a:r>
              <a:rPr lang="en-GB" dirty="0">
                <a:latin typeface="Arial MT"/>
              </a:rPr>
              <a:t>Principles that guide the strategy of the algorithm</a:t>
            </a:r>
            <a:r>
              <a:rPr lang="tr-TR" dirty="0">
                <a:latin typeface="Arial MT"/>
              </a:rPr>
              <a:t>:</a:t>
            </a:r>
          </a:p>
          <a:p>
            <a:endParaRPr lang="tr-TR" dirty="0">
              <a:latin typeface="Arial MT"/>
            </a:endParaRPr>
          </a:p>
          <a:p>
            <a:pPr marL="285750" indent="-285750">
              <a:buFont typeface="Arial" panose="020B0604020202020204" pitchFamily="34" charset="0"/>
              <a:buChar char="•"/>
            </a:pPr>
            <a:r>
              <a:rPr lang="tr-TR" dirty="0">
                <a:latin typeface="Arial MT"/>
              </a:rPr>
              <a:t>Exploration: </a:t>
            </a:r>
            <a:r>
              <a:rPr lang="tr-TR" dirty="0" err="1">
                <a:latin typeface="Arial MT"/>
              </a:rPr>
              <a:t>This</a:t>
            </a:r>
            <a:r>
              <a:rPr lang="tr-TR" dirty="0">
                <a:latin typeface="Arial MT"/>
              </a:rPr>
              <a:t> </a:t>
            </a:r>
            <a:r>
              <a:rPr lang="tr-TR" dirty="0" err="1">
                <a:latin typeface="Arial MT"/>
              </a:rPr>
              <a:t>means</a:t>
            </a:r>
            <a:r>
              <a:rPr lang="tr-TR" dirty="0">
                <a:latin typeface="Arial MT"/>
              </a:rPr>
              <a:t> </a:t>
            </a:r>
            <a:r>
              <a:rPr lang="tr-TR" dirty="0" err="1">
                <a:latin typeface="Arial MT"/>
              </a:rPr>
              <a:t>trying</a:t>
            </a:r>
            <a:r>
              <a:rPr lang="tr-TR" dirty="0">
                <a:latin typeface="Arial MT"/>
              </a:rPr>
              <a:t> </a:t>
            </a:r>
            <a:r>
              <a:rPr lang="tr-TR" dirty="0" err="1">
                <a:latin typeface="Arial MT"/>
              </a:rPr>
              <a:t>new</a:t>
            </a:r>
            <a:r>
              <a:rPr lang="tr-TR" dirty="0">
                <a:latin typeface="Arial MT"/>
              </a:rPr>
              <a:t> </a:t>
            </a:r>
            <a:r>
              <a:rPr lang="tr-TR" dirty="0" err="1">
                <a:latin typeface="Arial MT"/>
              </a:rPr>
              <a:t>combinations</a:t>
            </a:r>
            <a:r>
              <a:rPr lang="tr-TR" dirty="0">
                <a:latin typeface="Arial MT"/>
              </a:rPr>
              <a:t> in </a:t>
            </a:r>
            <a:r>
              <a:rPr lang="tr-TR" dirty="0" err="1">
                <a:latin typeface="Arial MT"/>
              </a:rPr>
              <a:t>areas</a:t>
            </a:r>
            <a:r>
              <a:rPr lang="tr-TR" dirty="0">
                <a:latin typeface="Arial MT"/>
              </a:rPr>
              <a:t> </a:t>
            </a:r>
            <a:r>
              <a:rPr lang="tr-TR" dirty="0" err="1">
                <a:latin typeface="Arial MT"/>
              </a:rPr>
              <a:t>that</a:t>
            </a:r>
            <a:r>
              <a:rPr lang="tr-TR" dirty="0">
                <a:latin typeface="Arial MT"/>
              </a:rPr>
              <a:t> </a:t>
            </a:r>
            <a:r>
              <a:rPr lang="tr-TR" dirty="0" err="1">
                <a:latin typeface="Arial MT"/>
              </a:rPr>
              <a:t>have</a:t>
            </a:r>
            <a:r>
              <a:rPr lang="tr-TR" dirty="0">
                <a:latin typeface="Arial MT"/>
              </a:rPr>
              <a:t> not yet </a:t>
            </a:r>
            <a:r>
              <a:rPr lang="tr-TR" dirty="0" err="1">
                <a:latin typeface="Arial MT"/>
              </a:rPr>
              <a:t>been</a:t>
            </a:r>
            <a:r>
              <a:rPr lang="tr-TR" dirty="0">
                <a:latin typeface="Arial MT"/>
              </a:rPr>
              <a:t> </a:t>
            </a:r>
            <a:r>
              <a:rPr lang="tr-TR" dirty="0" err="1">
                <a:latin typeface="Arial MT"/>
              </a:rPr>
              <a:t>sufficiently</a:t>
            </a:r>
            <a:r>
              <a:rPr lang="tr-TR" dirty="0">
                <a:latin typeface="Arial MT"/>
              </a:rPr>
              <a:t> </a:t>
            </a:r>
            <a:r>
              <a:rPr lang="tr-TR" dirty="0" err="1">
                <a:latin typeface="Arial MT"/>
              </a:rPr>
              <a:t>sampled</a:t>
            </a:r>
            <a:endParaRPr lang="tr-TR" dirty="0">
              <a:latin typeface="Arial MT"/>
            </a:endParaRPr>
          </a:p>
          <a:p>
            <a:pPr marL="285750" indent="-285750">
              <a:buFont typeface="Arial" panose="020B0604020202020204" pitchFamily="34" charset="0"/>
              <a:buChar char="•"/>
            </a:pPr>
            <a:endParaRPr lang="tr-TR" dirty="0">
              <a:latin typeface="Arial MT"/>
            </a:endParaRPr>
          </a:p>
          <a:p>
            <a:pPr marL="285750" indent="-285750">
              <a:buFont typeface="Arial" panose="020B0604020202020204" pitchFamily="34" charset="0"/>
              <a:buChar char="•"/>
            </a:pPr>
            <a:r>
              <a:rPr lang="en-GB" dirty="0">
                <a:latin typeface="Arial MT"/>
              </a:rPr>
              <a:t>Exploitation:</a:t>
            </a:r>
            <a:r>
              <a:rPr lang="tr-TR" dirty="0">
                <a:latin typeface="Arial MT"/>
              </a:rPr>
              <a:t> </a:t>
            </a:r>
            <a:r>
              <a:rPr lang="en-GB" dirty="0">
                <a:latin typeface="Arial MT"/>
              </a:rPr>
              <a:t>This is a strategy to more intensively test combinations of hyperparameters that have been observed to give good results so far.</a:t>
            </a:r>
            <a:endParaRPr lang="tr-TR" dirty="0">
              <a:latin typeface="Arial MT"/>
            </a:endParaRPr>
          </a:p>
        </p:txBody>
      </p:sp>
      <p:pic>
        <p:nvPicPr>
          <p:cNvPr id="8" name="Resim 7" descr="metin içeren bir resim&#10;&#10;Açıklama otomatik olarak oluşturuldu">
            <a:extLst>
              <a:ext uri="{FF2B5EF4-FFF2-40B4-BE49-F238E27FC236}">
                <a16:creationId xmlns:a16="http://schemas.microsoft.com/office/drawing/2014/main" id="{8B25B56F-5470-B093-A708-6465E30F87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7197" y="3229672"/>
            <a:ext cx="5289606" cy="3022632"/>
          </a:xfrm>
          <a:prstGeom prst="rect">
            <a:avLst/>
          </a:prstGeom>
        </p:spPr>
      </p:pic>
    </p:spTree>
    <p:extLst>
      <p:ext uri="{BB962C8B-B14F-4D97-AF65-F5344CB8AC3E}">
        <p14:creationId xmlns:p14="http://schemas.microsoft.com/office/powerpoint/2010/main" val="13634852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Veri Yer Tutucusu 3">
            <a:extLst>
              <a:ext uri="{FF2B5EF4-FFF2-40B4-BE49-F238E27FC236}">
                <a16:creationId xmlns:a16="http://schemas.microsoft.com/office/drawing/2014/main" id="{06FDC65D-A496-D0F5-97DD-0E203B7D50FC}"/>
              </a:ext>
            </a:extLst>
          </p:cNvPr>
          <p:cNvSpPr>
            <a:spLocks noGrp="1"/>
          </p:cNvSpPr>
          <p:nvPr>
            <p:ph type="dt" sz="half" idx="10"/>
          </p:nvPr>
        </p:nvSpPr>
        <p:spPr/>
        <p:txBody>
          <a:bodyPr/>
          <a:lstStyle/>
          <a:p>
            <a:fld id="{7C84B45E-4ACC-4AC2-8643-E191D8E7A7BE}" type="datetimeyyyy">
              <a:rPr lang="en-DE" smtClean="0"/>
              <a:t>2024</a:t>
            </a:fld>
            <a:endParaRPr lang="en-DE"/>
          </a:p>
        </p:txBody>
      </p:sp>
      <p:sp>
        <p:nvSpPr>
          <p:cNvPr id="5" name="Alt Bilgi Yer Tutucusu 4">
            <a:extLst>
              <a:ext uri="{FF2B5EF4-FFF2-40B4-BE49-F238E27FC236}">
                <a16:creationId xmlns:a16="http://schemas.microsoft.com/office/drawing/2014/main" id="{9C597F22-F699-05AA-6CB3-860C76ED9051}"/>
              </a:ext>
            </a:extLst>
          </p:cNvPr>
          <p:cNvSpPr>
            <a:spLocks noGrp="1"/>
          </p:cNvSpPr>
          <p:nvPr>
            <p:ph type="ftr" sz="quarter" idx="11"/>
          </p:nvPr>
        </p:nvSpPr>
        <p:spPr/>
        <p:txBody>
          <a:bodyPr/>
          <a:lstStyle/>
          <a:p>
            <a:r>
              <a:rPr lang="tr-TR"/>
              <a:t>Universität Passau - Ali Haydar Özdağ</a:t>
            </a:r>
            <a:endParaRPr lang="en-DE"/>
          </a:p>
        </p:txBody>
      </p:sp>
      <p:sp>
        <p:nvSpPr>
          <p:cNvPr id="6" name="Slayt Numarası Yer Tutucusu 5">
            <a:extLst>
              <a:ext uri="{FF2B5EF4-FFF2-40B4-BE49-F238E27FC236}">
                <a16:creationId xmlns:a16="http://schemas.microsoft.com/office/drawing/2014/main" id="{1373E3E4-F395-9FD7-8BD5-7C07F877B0F5}"/>
              </a:ext>
            </a:extLst>
          </p:cNvPr>
          <p:cNvSpPr>
            <a:spLocks noGrp="1"/>
          </p:cNvSpPr>
          <p:nvPr>
            <p:ph type="sldNum" sz="quarter" idx="12"/>
          </p:nvPr>
        </p:nvSpPr>
        <p:spPr/>
        <p:txBody>
          <a:bodyPr/>
          <a:lstStyle/>
          <a:p>
            <a:fld id="{FB45117F-EB08-409A-B471-9C70766EC929}" type="slidenum">
              <a:rPr lang="en-DE" smtClean="0"/>
              <a:t>27</a:t>
            </a:fld>
            <a:endParaRPr lang="en-DE"/>
          </a:p>
        </p:txBody>
      </p:sp>
      <p:sp>
        <p:nvSpPr>
          <p:cNvPr id="13" name="Başlık 1">
            <a:extLst>
              <a:ext uri="{FF2B5EF4-FFF2-40B4-BE49-F238E27FC236}">
                <a16:creationId xmlns:a16="http://schemas.microsoft.com/office/drawing/2014/main" id="{CE1250EC-E6E5-B243-EEAD-522783D0DB03}"/>
              </a:ext>
            </a:extLst>
          </p:cNvPr>
          <p:cNvSpPr>
            <a:spLocks noGrp="1"/>
          </p:cNvSpPr>
          <p:nvPr>
            <p:ph type="ctrTitle"/>
          </p:nvPr>
        </p:nvSpPr>
        <p:spPr>
          <a:xfrm>
            <a:off x="243660" y="190546"/>
            <a:ext cx="6581669" cy="276999"/>
          </a:xfrm>
        </p:spPr>
        <p:txBody>
          <a:bodyPr/>
          <a:lstStyle/>
          <a:p>
            <a:pPr algn="l"/>
            <a:r>
              <a:rPr lang="tr-TR" sz="1800" dirty="0" err="1">
                <a:solidFill>
                  <a:srgbClr val="A1A1A1"/>
                </a:solidFill>
              </a:rPr>
              <a:t>Surrogate</a:t>
            </a:r>
            <a:r>
              <a:rPr lang="tr-TR" sz="1800" dirty="0">
                <a:solidFill>
                  <a:srgbClr val="A1A1A1"/>
                </a:solidFill>
              </a:rPr>
              <a:t> Model </a:t>
            </a:r>
            <a:r>
              <a:rPr lang="tr-TR" sz="1800" dirty="0" err="1">
                <a:solidFill>
                  <a:srgbClr val="A1A1A1"/>
                </a:solidFill>
              </a:rPr>
              <a:t>Type</a:t>
            </a:r>
            <a:r>
              <a:rPr lang="tr-TR" sz="1800" dirty="0">
                <a:solidFill>
                  <a:srgbClr val="A1A1A1"/>
                </a:solidFill>
              </a:rPr>
              <a:t> 1: BO-</a:t>
            </a:r>
            <a:r>
              <a:rPr lang="tr-TR" sz="1800" dirty="0" err="1">
                <a:solidFill>
                  <a:srgbClr val="A1A1A1"/>
                </a:solidFill>
              </a:rPr>
              <a:t>Gaussian</a:t>
            </a:r>
            <a:r>
              <a:rPr lang="tr-TR" sz="1800" dirty="0">
                <a:solidFill>
                  <a:srgbClr val="A1A1A1"/>
                </a:solidFill>
              </a:rPr>
              <a:t> </a:t>
            </a:r>
            <a:r>
              <a:rPr lang="tr-TR" sz="1800" dirty="0" err="1">
                <a:solidFill>
                  <a:srgbClr val="A1A1A1"/>
                </a:solidFill>
              </a:rPr>
              <a:t>Process</a:t>
            </a:r>
            <a:endParaRPr lang="tr-TR" sz="1800" dirty="0">
              <a:solidFill>
                <a:srgbClr val="A1A1A1"/>
              </a:solidFill>
            </a:endParaRPr>
          </a:p>
        </p:txBody>
      </p:sp>
      <p:sp>
        <p:nvSpPr>
          <p:cNvPr id="12" name="Metin kutusu 11">
            <a:extLst>
              <a:ext uri="{FF2B5EF4-FFF2-40B4-BE49-F238E27FC236}">
                <a16:creationId xmlns:a16="http://schemas.microsoft.com/office/drawing/2014/main" id="{1BD9ED3C-1D73-62C1-D918-48A9B124BE4A}"/>
              </a:ext>
            </a:extLst>
          </p:cNvPr>
          <p:cNvSpPr txBox="1"/>
          <p:nvPr/>
        </p:nvSpPr>
        <p:spPr>
          <a:xfrm>
            <a:off x="297676" y="2177706"/>
            <a:ext cx="8548648" cy="2308324"/>
          </a:xfrm>
          <a:prstGeom prst="rect">
            <a:avLst/>
          </a:prstGeom>
          <a:noFill/>
        </p:spPr>
        <p:txBody>
          <a:bodyPr wrap="square">
            <a:spAutoFit/>
          </a:bodyPr>
          <a:lstStyle/>
          <a:p>
            <a:r>
              <a:rPr lang="en-GB" dirty="0"/>
              <a:t>Gaussian process (GP) is a standard surrogate</a:t>
            </a:r>
            <a:r>
              <a:rPr lang="tr-TR" dirty="0"/>
              <a:t> </a:t>
            </a:r>
            <a:r>
              <a:rPr lang="en-GB" dirty="0"/>
              <a:t>model for objective function </a:t>
            </a:r>
            <a:r>
              <a:rPr lang="en-GB" dirty="0" err="1"/>
              <a:t>modeling</a:t>
            </a:r>
            <a:r>
              <a:rPr lang="en-GB" dirty="0"/>
              <a:t> in BO</a:t>
            </a:r>
            <a:endParaRPr lang="tr-TR" dirty="0"/>
          </a:p>
          <a:p>
            <a:endParaRPr lang="tr-TR" dirty="0"/>
          </a:p>
          <a:p>
            <a:endParaRPr lang="tr-TR" dirty="0"/>
          </a:p>
          <a:p>
            <a:pPr marL="285750" indent="-285750">
              <a:buFont typeface="Arial" panose="020B0604020202020204" pitchFamily="34" charset="0"/>
              <a:buChar char="•"/>
            </a:pPr>
            <a:r>
              <a:rPr lang="tr-TR" dirty="0" err="1">
                <a:latin typeface="Arial MT"/>
              </a:rPr>
              <a:t>Each</a:t>
            </a:r>
            <a:r>
              <a:rPr lang="tr-TR" dirty="0">
                <a:latin typeface="Arial MT"/>
              </a:rPr>
              <a:t> </a:t>
            </a:r>
            <a:r>
              <a:rPr lang="tr-TR" dirty="0" err="1">
                <a:latin typeface="Arial MT"/>
              </a:rPr>
              <a:t>newly-tested</a:t>
            </a:r>
            <a:r>
              <a:rPr lang="tr-TR" dirty="0">
                <a:latin typeface="Arial MT"/>
              </a:rPr>
              <a:t> data </a:t>
            </a:r>
            <a:r>
              <a:rPr lang="tr-TR" dirty="0" err="1">
                <a:latin typeface="Arial MT"/>
              </a:rPr>
              <a:t>point</a:t>
            </a:r>
            <a:r>
              <a:rPr lang="tr-TR" dirty="0">
                <a:latin typeface="Arial MT"/>
              </a:rPr>
              <a:t> is </a:t>
            </a:r>
            <a:r>
              <a:rPr lang="tr-TR" dirty="0" err="1">
                <a:latin typeface="Arial MT"/>
              </a:rPr>
              <a:t>added</a:t>
            </a:r>
            <a:r>
              <a:rPr lang="tr-TR" dirty="0">
                <a:latin typeface="Arial MT"/>
              </a:rPr>
              <a:t> </a:t>
            </a:r>
            <a:r>
              <a:rPr lang="tr-TR" dirty="0" err="1">
                <a:latin typeface="Arial MT"/>
              </a:rPr>
              <a:t>to</a:t>
            </a:r>
            <a:r>
              <a:rPr lang="tr-TR" dirty="0">
                <a:latin typeface="Arial MT"/>
              </a:rPr>
              <a:t> </a:t>
            </a:r>
            <a:r>
              <a:rPr lang="tr-TR" dirty="0" err="1">
                <a:latin typeface="Arial MT"/>
              </a:rPr>
              <a:t>the</a:t>
            </a:r>
            <a:r>
              <a:rPr lang="tr-TR" dirty="0">
                <a:latin typeface="Arial MT"/>
              </a:rPr>
              <a:t> </a:t>
            </a:r>
            <a:r>
              <a:rPr lang="tr-TR" dirty="0" err="1">
                <a:latin typeface="Arial MT"/>
              </a:rPr>
              <a:t>sample</a:t>
            </a:r>
            <a:r>
              <a:rPr lang="tr-TR" dirty="0">
                <a:latin typeface="Arial MT"/>
              </a:rPr>
              <a:t> </a:t>
            </a:r>
            <a:r>
              <a:rPr lang="tr-TR" dirty="0" err="1">
                <a:latin typeface="Arial MT"/>
              </a:rPr>
              <a:t>records</a:t>
            </a:r>
            <a:r>
              <a:rPr lang="tr-TR" dirty="0">
                <a:latin typeface="Arial MT"/>
              </a:rPr>
              <a:t>, </a:t>
            </a:r>
            <a:r>
              <a:rPr lang="tr-TR" dirty="0" err="1">
                <a:latin typeface="Arial MT"/>
              </a:rPr>
              <a:t>and</a:t>
            </a:r>
            <a:r>
              <a:rPr lang="tr-TR" dirty="0">
                <a:latin typeface="Arial MT"/>
              </a:rPr>
              <a:t> </a:t>
            </a:r>
            <a:r>
              <a:rPr lang="tr-TR" dirty="0" err="1">
                <a:latin typeface="Arial MT"/>
              </a:rPr>
              <a:t>the</a:t>
            </a:r>
            <a:r>
              <a:rPr lang="tr-TR" dirty="0">
                <a:latin typeface="Arial MT"/>
              </a:rPr>
              <a:t> BO-GP model is re-</a:t>
            </a:r>
            <a:r>
              <a:rPr lang="tr-TR" dirty="0" err="1">
                <a:latin typeface="Arial MT"/>
              </a:rPr>
              <a:t>built</a:t>
            </a:r>
            <a:r>
              <a:rPr lang="tr-TR" dirty="0">
                <a:latin typeface="Arial MT"/>
              </a:rPr>
              <a:t> </a:t>
            </a:r>
            <a:r>
              <a:rPr lang="tr-TR" dirty="0" err="1">
                <a:latin typeface="Arial MT"/>
              </a:rPr>
              <a:t>with</a:t>
            </a:r>
            <a:r>
              <a:rPr lang="tr-TR" dirty="0">
                <a:latin typeface="Arial MT"/>
              </a:rPr>
              <a:t> </a:t>
            </a:r>
            <a:r>
              <a:rPr lang="tr-TR" dirty="0" err="1">
                <a:latin typeface="Arial MT"/>
              </a:rPr>
              <a:t>the</a:t>
            </a:r>
            <a:r>
              <a:rPr lang="tr-TR" dirty="0">
                <a:latin typeface="Arial MT"/>
              </a:rPr>
              <a:t> </a:t>
            </a:r>
            <a:r>
              <a:rPr lang="tr-TR" dirty="0" err="1">
                <a:latin typeface="Arial MT"/>
              </a:rPr>
              <a:t>new</a:t>
            </a:r>
            <a:r>
              <a:rPr lang="tr-TR" dirty="0">
                <a:latin typeface="Arial MT"/>
              </a:rPr>
              <a:t> </a:t>
            </a:r>
            <a:r>
              <a:rPr lang="tr-TR" dirty="0" err="1">
                <a:latin typeface="Arial MT"/>
              </a:rPr>
              <a:t>information</a:t>
            </a:r>
            <a:r>
              <a:rPr lang="tr-TR" dirty="0">
                <a:latin typeface="Arial MT"/>
              </a:rPr>
              <a:t>.</a:t>
            </a:r>
          </a:p>
          <a:p>
            <a:pPr marL="285750" indent="-285750">
              <a:buFont typeface="Arial" panose="020B0604020202020204" pitchFamily="34" charset="0"/>
              <a:buChar char="•"/>
            </a:pPr>
            <a:endParaRPr lang="tr-TR" dirty="0">
              <a:latin typeface="Arial MT"/>
            </a:endParaRPr>
          </a:p>
          <a:p>
            <a:pPr marL="285750" indent="-285750">
              <a:buFont typeface="Arial" panose="020B0604020202020204" pitchFamily="34" charset="0"/>
              <a:buChar char="•"/>
            </a:pPr>
            <a:r>
              <a:rPr lang="tr-TR" dirty="0" err="1">
                <a:latin typeface="Arial MT"/>
              </a:rPr>
              <a:t>This</a:t>
            </a:r>
            <a:r>
              <a:rPr lang="tr-TR" dirty="0">
                <a:latin typeface="Arial MT"/>
              </a:rPr>
              <a:t> </a:t>
            </a:r>
            <a:r>
              <a:rPr lang="tr-TR" dirty="0" err="1">
                <a:latin typeface="Arial MT"/>
              </a:rPr>
              <a:t>procedure</a:t>
            </a:r>
            <a:r>
              <a:rPr lang="tr-TR" dirty="0">
                <a:latin typeface="Arial MT"/>
              </a:rPr>
              <a:t> is </a:t>
            </a:r>
            <a:r>
              <a:rPr lang="tr-TR" dirty="0" err="1">
                <a:latin typeface="Arial MT"/>
              </a:rPr>
              <a:t>repeated</a:t>
            </a:r>
            <a:r>
              <a:rPr lang="tr-TR" dirty="0">
                <a:latin typeface="Arial MT"/>
              </a:rPr>
              <a:t> </a:t>
            </a:r>
            <a:r>
              <a:rPr lang="tr-TR" dirty="0" err="1">
                <a:latin typeface="Arial MT"/>
              </a:rPr>
              <a:t>until</a:t>
            </a:r>
            <a:r>
              <a:rPr lang="tr-TR" dirty="0">
                <a:latin typeface="Arial MT"/>
              </a:rPr>
              <a:t> </a:t>
            </a:r>
            <a:r>
              <a:rPr lang="tr-TR" dirty="0" err="1">
                <a:latin typeface="Arial MT"/>
              </a:rPr>
              <a:t>termination</a:t>
            </a:r>
            <a:r>
              <a:rPr lang="tr-TR" dirty="0">
                <a:latin typeface="Arial MT"/>
              </a:rPr>
              <a:t> step</a:t>
            </a:r>
          </a:p>
        </p:txBody>
      </p:sp>
    </p:spTree>
    <p:extLst>
      <p:ext uri="{BB962C8B-B14F-4D97-AF65-F5344CB8AC3E}">
        <p14:creationId xmlns:p14="http://schemas.microsoft.com/office/powerpoint/2010/main" val="307490888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Veri Yer Tutucusu 3">
            <a:extLst>
              <a:ext uri="{FF2B5EF4-FFF2-40B4-BE49-F238E27FC236}">
                <a16:creationId xmlns:a16="http://schemas.microsoft.com/office/drawing/2014/main" id="{06FDC65D-A496-D0F5-97DD-0E203B7D50FC}"/>
              </a:ext>
            </a:extLst>
          </p:cNvPr>
          <p:cNvSpPr>
            <a:spLocks noGrp="1"/>
          </p:cNvSpPr>
          <p:nvPr>
            <p:ph type="dt" sz="half" idx="10"/>
          </p:nvPr>
        </p:nvSpPr>
        <p:spPr/>
        <p:txBody>
          <a:bodyPr/>
          <a:lstStyle/>
          <a:p>
            <a:fld id="{7C84B45E-4ACC-4AC2-8643-E191D8E7A7BE}" type="datetimeyyyy">
              <a:rPr lang="en-DE" smtClean="0"/>
              <a:t>2024</a:t>
            </a:fld>
            <a:endParaRPr lang="en-DE"/>
          </a:p>
        </p:txBody>
      </p:sp>
      <p:sp>
        <p:nvSpPr>
          <p:cNvPr id="5" name="Alt Bilgi Yer Tutucusu 4">
            <a:extLst>
              <a:ext uri="{FF2B5EF4-FFF2-40B4-BE49-F238E27FC236}">
                <a16:creationId xmlns:a16="http://schemas.microsoft.com/office/drawing/2014/main" id="{9C597F22-F699-05AA-6CB3-860C76ED9051}"/>
              </a:ext>
            </a:extLst>
          </p:cNvPr>
          <p:cNvSpPr>
            <a:spLocks noGrp="1"/>
          </p:cNvSpPr>
          <p:nvPr>
            <p:ph type="ftr" sz="quarter" idx="11"/>
          </p:nvPr>
        </p:nvSpPr>
        <p:spPr/>
        <p:txBody>
          <a:bodyPr/>
          <a:lstStyle/>
          <a:p>
            <a:r>
              <a:rPr lang="tr-TR"/>
              <a:t>Universität Passau - Ali Haydar Özdağ</a:t>
            </a:r>
            <a:endParaRPr lang="en-DE"/>
          </a:p>
        </p:txBody>
      </p:sp>
      <p:sp>
        <p:nvSpPr>
          <p:cNvPr id="6" name="Slayt Numarası Yer Tutucusu 5">
            <a:extLst>
              <a:ext uri="{FF2B5EF4-FFF2-40B4-BE49-F238E27FC236}">
                <a16:creationId xmlns:a16="http://schemas.microsoft.com/office/drawing/2014/main" id="{1373E3E4-F395-9FD7-8BD5-7C07F877B0F5}"/>
              </a:ext>
            </a:extLst>
          </p:cNvPr>
          <p:cNvSpPr>
            <a:spLocks noGrp="1"/>
          </p:cNvSpPr>
          <p:nvPr>
            <p:ph type="sldNum" sz="quarter" idx="12"/>
          </p:nvPr>
        </p:nvSpPr>
        <p:spPr/>
        <p:txBody>
          <a:bodyPr/>
          <a:lstStyle/>
          <a:p>
            <a:fld id="{FB45117F-EB08-409A-B471-9C70766EC929}" type="slidenum">
              <a:rPr lang="en-DE" smtClean="0"/>
              <a:t>28</a:t>
            </a:fld>
            <a:endParaRPr lang="en-DE"/>
          </a:p>
        </p:txBody>
      </p:sp>
      <p:sp>
        <p:nvSpPr>
          <p:cNvPr id="13" name="Başlık 1">
            <a:extLst>
              <a:ext uri="{FF2B5EF4-FFF2-40B4-BE49-F238E27FC236}">
                <a16:creationId xmlns:a16="http://schemas.microsoft.com/office/drawing/2014/main" id="{CE1250EC-E6E5-B243-EEAD-522783D0DB03}"/>
              </a:ext>
            </a:extLst>
          </p:cNvPr>
          <p:cNvSpPr>
            <a:spLocks noGrp="1"/>
          </p:cNvSpPr>
          <p:nvPr>
            <p:ph type="ctrTitle"/>
          </p:nvPr>
        </p:nvSpPr>
        <p:spPr>
          <a:xfrm>
            <a:off x="243660" y="190546"/>
            <a:ext cx="6581669" cy="276999"/>
          </a:xfrm>
        </p:spPr>
        <p:txBody>
          <a:bodyPr/>
          <a:lstStyle/>
          <a:p>
            <a:pPr algn="l"/>
            <a:r>
              <a:rPr lang="tr-TR" sz="1800" dirty="0" err="1"/>
              <a:t>Type</a:t>
            </a:r>
            <a:r>
              <a:rPr lang="tr-TR" sz="1800" dirty="0"/>
              <a:t> 1: BO-</a:t>
            </a:r>
            <a:r>
              <a:rPr lang="tr-TR" sz="1800" dirty="0" err="1"/>
              <a:t>Gaussian</a:t>
            </a:r>
            <a:r>
              <a:rPr lang="tr-TR" sz="1800" dirty="0"/>
              <a:t> </a:t>
            </a:r>
            <a:r>
              <a:rPr lang="tr-TR" sz="1800" dirty="0" err="1"/>
              <a:t>Process</a:t>
            </a:r>
            <a:endParaRPr lang="tr-TR" sz="1800" dirty="0"/>
          </a:p>
        </p:txBody>
      </p:sp>
      <p:pic>
        <p:nvPicPr>
          <p:cNvPr id="3" name="Resim 2" descr="diyagram, metin, çizgi, öykü gelişim çizgisi; kumpas; grafiğini çıkarma içeren bir resim&#10;&#10;Açıklama otomatik olarak oluşturuldu">
            <a:extLst>
              <a:ext uri="{FF2B5EF4-FFF2-40B4-BE49-F238E27FC236}">
                <a16:creationId xmlns:a16="http://schemas.microsoft.com/office/drawing/2014/main" id="{316B3FD4-BAFE-6852-CE49-0C45C99EDD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34494" y="23446"/>
            <a:ext cx="5579486" cy="6260742"/>
          </a:xfrm>
          <a:prstGeom prst="rect">
            <a:avLst/>
          </a:prstGeom>
        </p:spPr>
      </p:pic>
      <p:sp>
        <p:nvSpPr>
          <p:cNvPr id="8" name="Metin kutusu 7">
            <a:extLst>
              <a:ext uri="{FF2B5EF4-FFF2-40B4-BE49-F238E27FC236}">
                <a16:creationId xmlns:a16="http://schemas.microsoft.com/office/drawing/2014/main" id="{9147D157-8F01-573D-F1BE-CCBA16B30465}"/>
              </a:ext>
            </a:extLst>
          </p:cNvPr>
          <p:cNvSpPr txBox="1"/>
          <p:nvPr/>
        </p:nvSpPr>
        <p:spPr>
          <a:xfrm>
            <a:off x="5153995" y="6185651"/>
            <a:ext cx="4572000" cy="215444"/>
          </a:xfrm>
          <a:prstGeom prst="rect">
            <a:avLst/>
          </a:prstGeom>
          <a:noFill/>
        </p:spPr>
        <p:txBody>
          <a:bodyPr wrap="square">
            <a:spAutoFit/>
          </a:bodyPr>
          <a:lstStyle/>
          <a:p>
            <a:r>
              <a:rPr lang="tr-TR" sz="800" dirty="0"/>
              <a:t>https://resibots.eu/limbo/guides/bo.html</a:t>
            </a:r>
          </a:p>
        </p:txBody>
      </p:sp>
      <p:sp>
        <p:nvSpPr>
          <p:cNvPr id="15" name="Metin kutusu 14">
            <a:extLst>
              <a:ext uri="{FF2B5EF4-FFF2-40B4-BE49-F238E27FC236}">
                <a16:creationId xmlns:a16="http://schemas.microsoft.com/office/drawing/2014/main" id="{B1095F9F-1512-B044-9594-926DCFC35056}"/>
              </a:ext>
            </a:extLst>
          </p:cNvPr>
          <p:cNvSpPr txBox="1"/>
          <p:nvPr/>
        </p:nvSpPr>
        <p:spPr>
          <a:xfrm>
            <a:off x="30020" y="748252"/>
            <a:ext cx="3504474" cy="5632311"/>
          </a:xfrm>
          <a:prstGeom prst="rect">
            <a:avLst/>
          </a:prstGeom>
          <a:noFill/>
        </p:spPr>
        <p:txBody>
          <a:bodyPr wrap="square">
            <a:spAutoFit/>
          </a:bodyPr>
          <a:lstStyle/>
          <a:p>
            <a:pPr marL="342900" indent="-342900">
              <a:buAutoNum type="alphaUcParenBoth"/>
            </a:pPr>
            <a:r>
              <a:rPr lang="en-GB" b="0" i="1" dirty="0">
                <a:solidFill>
                  <a:schemeClr val="tx1"/>
                </a:solidFill>
                <a:effectLst/>
                <a:latin typeface="Arial MT"/>
              </a:rPr>
              <a:t>The goal of this toy problem</a:t>
            </a:r>
            <a:endParaRPr lang="tr-TR" b="0" i="1" dirty="0">
              <a:solidFill>
                <a:schemeClr val="tx1"/>
              </a:solidFill>
              <a:effectLst/>
              <a:latin typeface="Arial MT"/>
            </a:endParaRPr>
          </a:p>
          <a:p>
            <a:r>
              <a:rPr lang="en-GB" b="0" i="1" dirty="0">
                <a:solidFill>
                  <a:schemeClr val="tx1"/>
                </a:solidFill>
                <a:effectLst/>
                <a:latin typeface="Arial MT"/>
              </a:rPr>
              <a:t>is</a:t>
            </a:r>
            <a:r>
              <a:rPr lang="tr-TR" b="0" i="1" dirty="0">
                <a:solidFill>
                  <a:schemeClr val="tx1"/>
                </a:solidFill>
                <a:effectLst/>
                <a:latin typeface="Arial MT"/>
              </a:rPr>
              <a:t> </a:t>
            </a:r>
            <a:r>
              <a:rPr lang="en-GB" b="0" i="1" dirty="0">
                <a:solidFill>
                  <a:schemeClr val="tx1"/>
                </a:solidFill>
                <a:effectLst/>
                <a:latin typeface="Arial MT"/>
              </a:rPr>
              <a:t>to find the maximum of the unknown objective function. </a:t>
            </a:r>
            <a:endParaRPr lang="tr-TR" b="0" i="1" dirty="0">
              <a:solidFill>
                <a:schemeClr val="tx1"/>
              </a:solidFill>
              <a:effectLst/>
              <a:latin typeface="Arial MT"/>
            </a:endParaRPr>
          </a:p>
          <a:p>
            <a:pPr marL="342900" indent="-342900">
              <a:buAutoNum type="alphaUcParenBoth"/>
            </a:pPr>
            <a:endParaRPr lang="tr-TR" i="1" dirty="0">
              <a:solidFill>
                <a:schemeClr val="tx1"/>
              </a:solidFill>
              <a:latin typeface="Arial MT"/>
            </a:endParaRPr>
          </a:p>
          <a:p>
            <a:r>
              <a:rPr lang="en-GB" b="0" i="1" dirty="0">
                <a:solidFill>
                  <a:schemeClr val="tx1"/>
                </a:solidFill>
                <a:effectLst/>
                <a:latin typeface="Arial MT"/>
              </a:rPr>
              <a:t>(B) The Gaussian process is initialized, as it is customary, with a constant mean and a constant variance. </a:t>
            </a:r>
            <a:endParaRPr lang="tr-TR" b="0" i="1" dirty="0">
              <a:solidFill>
                <a:schemeClr val="tx1"/>
              </a:solidFill>
              <a:effectLst/>
              <a:latin typeface="Arial MT"/>
            </a:endParaRPr>
          </a:p>
          <a:p>
            <a:endParaRPr lang="tr-TR" i="1" dirty="0">
              <a:solidFill>
                <a:schemeClr val="tx1"/>
              </a:solidFill>
              <a:latin typeface="Arial MT"/>
            </a:endParaRPr>
          </a:p>
          <a:p>
            <a:r>
              <a:rPr lang="en-GB" b="0" i="1" dirty="0">
                <a:solidFill>
                  <a:schemeClr val="tx1"/>
                </a:solidFill>
                <a:effectLst/>
                <a:latin typeface="Arial MT"/>
              </a:rPr>
              <a:t>(C) The next potential solution is selected and evaluated. The model is then updated according to the acquired data. </a:t>
            </a:r>
            <a:endParaRPr lang="tr-TR" b="0" i="1" dirty="0">
              <a:solidFill>
                <a:schemeClr val="tx1"/>
              </a:solidFill>
              <a:effectLst/>
              <a:latin typeface="Arial MT"/>
            </a:endParaRPr>
          </a:p>
          <a:p>
            <a:endParaRPr lang="tr-TR" i="1" dirty="0">
              <a:solidFill>
                <a:schemeClr val="tx1"/>
              </a:solidFill>
              <a:latin typeface="Arial MT"/>
            </a:endParaRPr>
          </a:p>
          <a:p>
            <a:r>
              <a:rPr lang="en-GB" b="0" i="1" dirty="0">
                <a:solidFill>
                  <a:schemeClr val="tx1"/>
                </a:solidFill>
                <a:effectLst/>
                <a:latin typeface="Arial MT"/>
              </a:rPr>
              <a:t>(D) Based on the new model, another potential solution is selected and evaluated. </a:t>
            </a:r>
            <a:endParaRPr lang="tr-TR" b="0" i="1" dirty="0">
              <a:solidFill>
                <a:schemeClr val="tx1"/>
              </a:solidFill>
              <a:effectLst/>
              <a:latin typeface="Arial MT"/>
            </a:endParaRPr>
          </a:p>
          <a:p>
            <a:endParaRPr lang="tr-TR" i="1" dirty="0">
              <a:solidFill>
                <a:schemeClr val="tx1"/>
              </a:solidFill>
              <a:latin typeface="Arial MT"/>
            </a:endParaRPr>
          </a:p>
          <a:p>
            <a:r>
              <a:rPr lang="en-GB" b="0" i="1" dirty="0">
                <a:solidFill>
                  <a:schemeClr val="tx1"/>
                </a:solidFill>
                <a:effectLst/>
                <a:latin typeface="Arial MT"/>
              </a:rPr>
              <a:t>(E-G) This process repeats until the maximum is reached.</a:t>
            </a:r>
            <a:endParaRPr lang="tr-TR" i="1" dirty="0">
              <a:solidFill>
                <a:schemeClr val="tx1"/>
              </a:solidFill>
              <a:latin typeface="Arial MT"/>
            </a:endParaRPr>
          </a:p>
        </p:txBody>
      </p:sp>
    </p:spTree>
    <p:extLst>
      <p:ext uri="{BB962C8B-B14F-4D97-AF65-F5344CB8AC3E}">
        <p14:creationId xmlns:p14="http://schemas.microsoft.com/office/powerpoint/2010/main" val="170641918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B4768C28-BA2D-D87E-8861-926F4D9EA99E}"/>
              </a:ext>
            </a:extLst>
          </p:cNvPr>
          <p:cNvSpPr>
            <a:spLocks noGrp="1"/>
          </p:cNvSpPr>
          <p:nvPr>
            <p:ph type="ctrTitle"/>
          </p:nvPr>
        </p:nvSpPr>
        <p:spPr>
          <a:xfrm>
            <a:off x="189271" y="178052"/>
            <a:ext cx="6581669" cy="276999"/>
          </a:xfrm>
        </p:spPr>
        <p:txBody>
          <a:bodyPr/>
          <a:lstStyle/>
          <a:p>
            <a:pPr algn="l"/>
            <a:r>
              <a:rPr lang="tr-TR" sz="1800" dirty="0" err="1">
                <a:solidFill>
                  <a:srgbClr val="A1A1A1"/>
                </a:solidFill>
              </a:rPr>
              <a:t>Bayesian</a:t>
            </a:r>
            <a:r>
              <a:rPr lang="tr-TR" sz="1800" dirty="0">
                <a:solidFill>
                  <a:srgbClr val="A1A1A1"/>
                </a:solidFill>
              </a:rPr>
              <a:t> </a:t>
            </a:r>
            <a:r>
              <a:rPr lang="tr-TR" sz="1800" dirty="0" err="1">
                <a:solidFill>
                  <a:srgbClr val="A1A1A1"/>
                </a:solidFill>
              </a:rPr>
              <a:t>Optimization</a:t>
            </a:r>
            <a:endParaRPr lang="tr-TR" sz="1800" dirty="0">
              <a:solidFill>
                <a:srgbClr val="A1A1A1"/>
              </a:solidFill>
            </a:endParaRPr>
          </a:p>
        </p:txBody>
      </p:sp>
      <p:sp>
        <p:nvSpPr>
          <p:cNvPr id="4" name="Veri Yer Tutucusu 3">
            <a:extLst>
              <a:ext uri="{FF2B5EF4-FFF2-40B4-BE49-F238E27FC236}">
                <a16:creationId xmlns:a16="http://schemas.microsoft.com/office/drawing/2014/main" id="{06FDC65D-A496-D0F5-97DD-0E203B7D50FC}"/>
              </a:ext>
            </a:extLst>
          </p:cNvPr>
          <p:cNvSpPr>
            <a:spLocks noGrp="1"/>
          </p:cNvSpPr>
          <p:nvPr>
            <p:ph type="dt" sz="half" idx="10"/>
          </p:nvPr>
        </p:nvSpPr>
        <p:spPr/>
        <p:txBody>
          <a:bodyPr/>
          <a:lstStyle/>
          <a:p>
            <a:fld id="{7C84B45E-4ACC-4AC2-8643-E191D8E7A7BE}" type="datetimeyyyy">
              <a:rPr lang="en-DE" smtClean="0"/>
              <a:t>2024</a:t>
            </a:fld>
            <a:endParaRPr lang="en-DE"/>
          </a:p>
        </p:txBody>
      </p:sp>
      <p:sp>
        <p:nvSpPr>
          <p:cNvPr id="5" name="Alt Bilgi Yer Tutucusu 4">
            <a:extLst>
              <a:ext uri="{FF2B5EF4-FFF2-40B4-BE49-F238E27FC236}">
                <a16:creationId xmlns:a16="http://schemas.microsoft.com/office/drawing/2014/main" id="{9C597F22-F699-05AA-6CB3-860C76ED9051}"/>
              </a:ext>
            </a:extLst>
          </p:cNvPr>
          <p:cNvSpPr>
            <a:spLocks noGrp="1"/>
          </p:cNvSpPr>
          <p:nvPr>
            <p:ph type="ftr" sz="quarter" idx="11"/>
          </p:nvPr>
        </p:nvSpPr>
        <p:spPr/>
        <p:txBody>
          <a:bodyPr/>
          <a:lstStyle/>
          <a:p>
            <a:r>
              <a:rPr lang="tr-TR"/>
              <a:t>Universität Passau - Ali Haydar Özdağ</a:t>
            </a:r>
            <a:endParaRPr lang="en-DE"/>
          </a:p>
        </p:txBody>
      </p:sp>
      <p:sp>
        <p:nvSpPr>
          <p:cNvPr id="6" name="Slayt Numarası Yer Tutucusu 5">
            <a:extLst>
              <a:ext uri="{FF2B5EF4-FFF2-40B4-BE49-F238E27FC236}">
                <a16:creationId xmlns:a16="http://schemas.microsoft.com/office/drawing/2014/main" id="{1373E3E4-F395-9FD7-8BD5-7C07F877B0F5}"/>
              </a:ext>
            </a:extLst>
          </p:cNvPr>
          <p:cNvSpPr>
            <a:spLocks noGrp="1"/>
          </p:cNvSpPr>
          <p:nvPr>
            <p:ph type="sldNum" sz="quarter" idx="12"/>
          </p:nvPr>
        </p:nvSpPr>
        <p:spPr/>
        <p:txBody>
          <a:bodyPr/>
          <a:lstStyle/>
          <a:p>
            <a:fld id="{FB45117F-EB08-409A-B471-9C70766EC929}" type="slidenum">
              <a:rPr lang="en-DE" smtClean="0"/>
              <a:t>29</a:t>
            </a:fld>
            <a:endParaRPr lang="en-DE"/>
          </a:p>
        </p:txBody>
      </p:sp>
      <p:sp>
        <p:nvSpPr>
          <p:cNvPr id="10" name="Metin kutusu 9">
            <a:extLst>
              <a:ext uri="{FF2B5EF4-FFF2-40B4-BE49-F238E27FC236}">
                <a16:creationId xmlns:a16="http://schemas.microsoft.com/office/drawing/2014/main" id="{D7C00FF5-723D-1F4E-7D28-ED018AD6D451}"/>
              </a:ext>
            </a:extLst>
          </p:cNvPr>
          <p:cNvSpPr txBox="1"/>
          <p:nvPr/>
        </p:nvSpPr>
        <p:spPr>
          <a:xfrm>
            <a:off x="189271" y="1421821"/>
            <a:ext cx="8482781" cy="3416320"/>
          </a:xfrm>
          <a:prstGeom prst="rect">
            <a:avLst/>
          </a:prstGeom>
          <a:noFill/>
        </p:spPr>
        <p:txBody>
          <a:bodyPr wrap="square">
            <a:spAutoFit/>
          </a:bodyPr>
          <a:lstStyle/>
          <a:p>
            <a:pPr algn="l">
              <a:buFont typeface="Arial" panose="020B0604020202020204" pitchFamily="34" charset="0"/>
              <a:buChar char="•"/>
            </a:pPr>
            <a:r>
              <a:rPr lang="en-GB" b="1" i="0" dirty="0">
                <a:solidFill>
                  <a:schemeClr val="tx1"/>
                </a:solidFill>
                <a:effectLst/>
                <a:latin typeface="+mj-lt"/>
              </a:rPr>
              <a:t>Advantages:</a:t>
            </a:r>
            <a:endParaRPr lang="en-GB" b="0" i="0" dirty="0">
              <a:solidFill>
                <a:schemeClr val="tx1"/>
              </a:solidFill>
              <a:effectLst/>
              <a:latin typeface="+mj-lt"/>
            </a:endParaRPr>
          </a:p>
          <a:p>
            <a:pPr marL="742950" lvl="1" indent="-285750" algn="l">
              <a:buFont typeface="Arial" panose="020B0604020202020204" pitchFamily="34" charset="0"/>
              <a:buChar char="•"/>
            </a:pPr>
            <a:r>
              <a:rPr lang="tr-TR" b="0" i="0" dirty="0">
                <a:solidFill>
                  <a:schemeClr val="tx1"/>
                </a:solidFill>
                <a:effectLst/>
                <a:latin typeface="+mj-lt"/>
              </a:rPr>
              <a:t>Smart</a:t>
            </a:r>
          </a:p>
          <a:p>
            <a:pPr marL="742950" lvl="1" indent="-285750" algn="l">
              <a:buFont typeface="Arial" panose="020B0604020202020204" pitchFamily="34" charset="0"/>
              <a:buChar char="•"/>
            </a:pPr>
            <a:r>
              <a:rPr lang="en-GB" b="0" i="0" dirty="0">
                <a:solidFill>
                  <a:schemeClr val="tx1"/>
                </a:solidFill>
                <a:effectLst/>
                <a:latin typeface="+mj-lt"/>
              </a:rPr>
              <a:t>Better results with fewer trials.</a:t>
            </a:r>
          </a:p>
          <a:p>
            <a:pPr algn="l">
              <a:buFont typeface="Arial" panose="020B0604020202020204" pitchFamily="34" charset="0"/>
              <a:buChar char="•"/>
            </a:pPr>
            <a:r>
              <a:rPr lang="en-GB" b="1" i="0" dirty="0">
                <a:solidFill>
                  <a:schemeClr val="tx1"/>
                </a:solidFill>
                <a:effectLst/>
                <a:latin typeface="+mj-lt"/>
              </a:rPr>
              <a:t>Disadvantages:</a:t>
            </a:r>
            <a:endParaRPr lang="en-GB" b="0" i="0" dirty="0">
              <a:solidFill>
                <a:schemeClr val="tx1"/>
              </a:solidFill>
              <a:effectLst/>
              <a:latin typeface="+mj-lt"/>
            </a:endParaRPr>
          </a:p>
          <a:p>
            <a:pPr marL="742950" lvl="1" indent="-285750" algn="l">
              <a:buFont typeface="Arial" panose="020B0604020202020204" pitchFamily="34" charset="0"/>
              <a:buChar char="•"/>
            </a:pPr>
            <a:r>
              <a:rPr lang="en-GB" b="0" i="0" dirty="0">
                <a:solidFill>
                  <a:schemeClr val="tx1"/>
                </a:solidFill>
                <a:effectLst/>
                <a:latin typeface="+mj-lt"/>
              </a:rPr>
              <a:t>Involves complex mathematical algorithms.</a:t>
            </a:r>
          </a:p>
          <a:p>
            <a:pPr marL="742950" lvl="1" indent="-285750" algn="l">
              <a:buFont typeface="Arial" panose="020B0604020202020204" pitchFamily="34" charset="0"/>
              <a:buChar char="•"/>
            </a:pPr>
            <a:r>
              <a:rPr lang="en-GB" b="0" i="0" dirty="0">
                <a:solidFill>
                  <a:schemeClr val="tx1"/>
                </a:solidFill>
                <a:effectLst/>
                <a:latin typeface="+mj-lt"/>
              </a:rPr>
              <a:t>May not be effective for small datasets.</a:t>
            </a:r>
            <a:endParaRPr lang="tr-TR" b="0" i="0" dirty="0">
              <a:solidFill>
                <a:schemeClr val="tx1"/>
              </a:solidFill>
              <a:effectLst/>
              <a:latin typeface="+mj-lt"/>
            </a:endParaRPr>
          </a:p>
          <a:p>
            <a:pPr marL="742950" lvl="1" indent="-285750" algn="l">
              <a:buFont typeface="Arial" panose="020B0604020202020204" pitchFamily="34" charset="0"/>
              <a:buChar char="•"/>
            </a:pPr>
            <a:r>
              <a:rPr lang="tr-TR" b="0" i="0" dirty="0" err="1">
                <a:solidFill>
                  <a:schemeClr val="tx1"/>
                </a:solidFill>
                <a:effectLst/>
                <a:latin typeface="+mj-lt"/>
              </a:rPr>
              <a:t>Only</a:t>
            </a:r>
            <a:r>
              <a:rPr lang="tr-TR" b="0" i="0" dirty="0">
                <a:solidFill>
                  <a:schemeClr val="tx1"/>
                </a:solidFill>
                <a:effectLst/>
                <a:latin typeface="+mj-lt"/>
              </a:rPr>
              <a:t> </a:t>
            </a:r>
            <a:r>
              <a:rPr lang="tr-TR" b="0" i="0" dirty="0" err="1">
                <a:solidFill>
                  <a:schemeClr val="tx1"/>
                </a:solidFill>
                <a:effectLst/>
                <a:latin typeface="+mj-lt"/>
              </a:rPr>
              <a:t>partially</a:t>
            </a:r>
            <a:r>
              <a:rPr lang="tr-TR" b="0" i="0" dirty="0">
                <a:solidFill>
                  <a:schemeClr val="tx1"/>
                </a:solidFill>
                <a:effectLst/>
                <a:latin typeface="+mj-lt"/>
              </a:rPr>
              <a:t> </a:t>
            </a:r>
            <a:r>
              <a:rPr lang="en-GB" b="0" i="0" dirty="0" err="1">
                <a:solidFill>
                  <a:schemeClr val="tx1"/>
                </a:solidFill>
                <a:effectLst/>
                <a:latin typeface="+mj-lt"/>
              </a:rPr>
              <a:t>paralleliz</a:t>
            </a:r>
            <a:r>
              <a:rPr lang="tr-TR" b="0" i="0" dirty="0" err="1">
                <a:solidFill>
                  <a:schemeClr val="tx1"/>
                </a:solidFill>
                <a:effectLst/>
                <a:latin typeface="+mj-lt"/>
              </a:rPr>
              <a:t>able</a:t>
            </a:r>
            <a:endParaRPr lang="tr-TR" b="0" i="0" dirty="0">
              <a:solidFill>
                <a:schemeClr val="tx1"/>
              </a:solidFill>
              <a:effectLst/>
              <a:latin typeface="+mj-lt"/>
            </a:endParaRPr>
          </a:p>
          <a:p>
            <a:pPr marL="742950" lvl="1" indent="-285750" algn="l">
              <a:buFont typeface="Arial" panose="020B0604020202020204" pitchFamily="34" charset="0"/>
              <a:buChar char="•"/>
            </a:pPr>
            <a:r>
              <a:rPr lang="en-GB" dirty="0">
                <a:solidFill>
                  <a:schemeClr val="tx1"/>
                </a:solidFill>
                <a:latin typeface="+mj-lt"/>
              </a:rPr>
              <a:t>Need to choose hyper-hyper parameters</a:t>
            </a:r>
            <a:endParaRPr lang="tr-TR" dirty="0">
              <a:solidFill>
                <a:schemeClr val="tx1"/>
              </a:solidFill>
              <a:latin typeface="+mj-lt"/>
            </a:endParaRPr>
          </a:p>
          <a:p>
            <a:pPr marL="457200" lvl="5" algn="l"/>
            <a:r>
              <a:rPr lang="tr-TR" dirty="0">
                <a:solidFill>
                  <a:schemeClr val="tx1"/>
                </a:solidFill>
                <a:latin typeface="+mj-lt"/>
              </a:rPr>
              <a:t>	</a:t>
            </a:r>
            <a:r>
              <a:rPr lang="en-GB" dirty="0">
                <a:solidFill>
                  <a:schemeClr val="tx1"/>
                </a:solidFill>
                <a:latin typeface="+mj-lt"/>
              </a:rPr>
              <a:t> choice of acquisition function</a:t>
            </a:r>
          </a:p>
          <a:p>
            <a:pPr marL="457200" lvl="5" algn="l"/>
            <a:r>
              <a:rPr lang="tr-TR" dirty="0">
                <a:solidFill>
                  <a:schemeClr val="tx1"/>
                </a:solidFill>
                <a:latin typeface="+mj-lt"/>
              </a:rPr>
              <a:t>	 </a:t>
            </a:r>
            <a:r>
              <a:rPr lang="en-GB" dirty="0">
                <a:solidFill>
                  <a:schemeClr val="tx1"/>
                </a:solidFill>
                <a:latin typeface="+mj-lt"/>
              </a:rPr>
              <a:t>choice of covariance kernel function</a:t>
            </a:r>
            <a:r>
              <a:rPr lang="tr-TR" dirty="0">
                <a:solidFill>
                  <a:schemeClr val="tx1"/>
                </a:solidFill>
                <a:latin typeface="+mj-lt"/>
              </a:rPr>
              <a:t> ( </a:t>
            </a:r>
            <a:r>
              <a:rPr lang="tr-TR" dirty="0" err="1">
                <a:solidFill>
                  <a:schemeClr val="tx1"/>
                </a:solidFill>
                <a:latin typeface="+mj-lt"/>
              </a:rPr>
              <a:t>for</a:t>
            </a:r>
            <a:r>
              <a:rPr lang="tr-TR" dirty="0">
                <a:solidFill>
                  <a:schemeClr val="tx1"/>
                </a:solidFill>
                <a:latin typeface="+mj-lt"/>
              </a:rPr>
              <a:t> GP)</a:t>
            </a:r>
            <a:endParaRPr lang="en-GB" dirty="0">
              <a:solidFill>
                <a:schemeClr val="tx1"/>
              </a:solidFill>
              <a:latin typeface="+mj-lt"/>
            </a:endParaRPr>
          </a:p>
          <a:p>
            <a:pPr marL="457200" lvl="5" algn="l"/>
            <a:r>
              <a:rPr lang="tr-TR" dirty="0">
                <a:solidFill>
                  <a:schemeClr val="tx1"/>
                </a:solidFill>
                <a:latin typeface="+mj-lt"/>
              </a:rPr>
              <a:t>	 </a:t>
            </a:r>
            <a:r>
              <a:rPr lang="en-GB" dirty="0">
                <a:solidFill>
                  <a:schemeClr val="tx1"/>
                </a:solidFill>
                <a:latin typeface="+mj-lt"/>
              </a:rPr>
              <a:t>knobs in exploration-exploitation trade-off</a:t>
            </a:r>
            <a:endParaRPr lang="tr-TR" dirty="0">
              <a:solidFill>
                <a:schemeClr val="tx1"/>
              </a:solidFill>
              <a:latin typeface="+mj-lt"/>
            </a:endParaRPr>
          </a:p>
          <a:p>
            <a:pPr marL="800100" lvl="5" indent="-342900" algn="l">
              <a:buFont typeface="Arial" panose="020B0604020202020204" pitchFamily="34" charset="0"/>
              <a:buChar char="•"/>
            </a:pPr>
            <a:r>
              <a:rPr lang="en-GB" dirty="0">
                <a:solidFill>
                  <a:schemeClr val="tx1"/>
                </a:solidFill>
                <a:latin typeface="+mj-lt"/>
              </a:rPr>
              <a:t>There is a risk of getting stuck in local optimum</a:t>
            </a:r>
            <a:endParaRPr lang="en-GB" b="0" i="0" dirty="0">
              <a:solidFill>
                <a:schemeClr val="tx1"/>
              </a:solidFill>
              <a:effectLst/>
              <a:latin typeface="+mj-lt"/>
            </a:endParaRPr>
          </a:p>
        </p:txBody>
      </p:sp>
    </p:spTree>
    <p:extLst>
      <p:ext uri="{BB962C8B-B14F-4D97-AF65-F5344CB8AC3E}">
        <p14:creationId xmlns:p14="http://schemas.microsoft.com/office/powerpoint/2010/main" val="17667369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CDF705BE-392C-1C4D-89EC-DEB4FA20D2AE}"/>
              </a:ext>
            </a:extLst>
          </p:cNvPr>
          <p:cNvSpPr>
            <a:spLocks noGrp="1"/>
          </p:cNvSpPr>
          <p:nvPr>
            <p:ph type="title"/>
          </p:nvPr>
        </p:nvSpPr>
        <p:spPr>
          <a:xfrm>
            <a:off x="204066" y="226665"/>
            <a:ext cx="5880100" cy="430887"/>
          </a:xfrm>
        </p:spPr>
        <p:txBody>
          <a:bodyPr/>
          <a:lstStyle/>
          <a:p>
            <a:r>
              <a:rPr lang="tr-TR" sz="2800" dirty="0" err="1"/>
              <a:t>Agenda</a:t>
            </a:r>
            <a:endParaRPr lang="tr-TR" sz="2800" i="0" dirty="0">
              <a:solidFill>
                <a:srgbClr val="A1A1A1"/>
              </a:solidFill>
            </a:endParaRPr>
          </a:p>
        </p:txBody>
      </p:sp>
      <p:sp>
        <p:nvSpPr>
          <p:cNvPr id="4" name="Alt Bilgi Yer Tutucusu 3">
            <a:extLst>
              <a:ext uri="{FF2B5EF4-FFF2-40B4-BE49-F238E27FC236}">
                <a16:creationId xmlns:a16="http://schemas.microsoft.com/office/drawing/2014/main" id="{77AAA153-A26C-D1BE-6CD1-324E57729CE3}"/>
              </a:ext>
            </a:extLst>
          </p:cNvPr>
          <p:cNvSpPr>
            <a:spLocks noGrp="1"/>
          </p:cNvSpPr>
          <p:nvPr>
            <p:ph type="ftr" sz="quarter" idx="5"/>
          </p:nvPr>
        </p:nvSpPr>
        <p:spPr/>
        <p:txBody>
          <a:bodyPr/>
          <a:lstStyle/>
          <a:p>
            <a:r>
              <a:rPr lang="tr-TR"/>
              <a:t>Universität Passau - Ali Haydar Özdağ</a:t>
            </a:r>
            <a:endParaRPr lang="en-DE"/>
          </a:p>
        </p:txBody>
      </p:sp>
      <p:sp>
        <p:nvSpPr>
          <p:cNvPr id="5" name="Veri Yer Tutucusu 4">
            <a:extLst>
              <a:ext uri="{FF2B5EF4-FFF2-40B4-BE49-F238E27FC236}">
                <a16:creationId xmlns:a16="http://schemas.microsoft.com/office/drawing/2014/main" id="{7C019FE5-A34B-8163-6DD3-F8B4D9666235}"/>
              </a:ext>
            </a:extLst>
          </p:cNvPr>
          <p:cNvSpPr>
            <a:spLocks noGrp="1"/>
          </p:cNvSpPr>
          <p:nvPr>
            <p:ph type="dt" sz="half" idx="6"/>
          </p:nvPr>
        </p:nvSpPr>
        <p:spPr/>
        <p:txBody>
          <a:bodyPr/>
          <a:lstStyle/>
          <a:p>
            <a:fld id="{D904BD96-4B7C-47A6-B04A-720B9930CF5E}" type="datetimeyyyy">
              <a:rPr lang="en-DE" smtClean="0"/>
              <a:t>2024</a:t>
            </a:fld>
            <a:endParaRPr lang="en-DE"/>
          </a:p>
        </p:txBody>
      </p:sp>
      <p:sp>
        <p:nvSpPr>
          <p:cNvPr id="6" name="Slayt Numarası Yer Tutucusu 5">
            <a:extLst>
              <a:ext uri="{FF2B5EF4-FFF2-40B4-BE49-F238E27FC236}">
                <a16:creationId xmlns:a16="http://schemas.microsoft.com/office/drawing/2014/main" id="{2FB145C9-8915-B931-3D10-720F3449CC9F}"/>
              </a:ext>
            </a:extLst>
          </p:cNvPr>
          <p:cNvSpPr>
            <a:spLocks noGrp="1"/>
          </p:cNvSpPr>
          <p:nvPr>
            <p:ph type="sldNum" sz="quarter" idx="7"/>
          </p:nvPr>
        </p:nvSpPr>
        <p:spPr/>
        <p:txBody>
          <a:bodyPr/>
          <a:lstStyle/>
          <a:p>
            <a:fld id="{FB45117F-EB08-409A-B471-9C70766EC929}" type="slidenum">
              <a:rPr lang="en-DE" smtClean="0"/>
              <a:t>3</a:t>
            </a:fld>
            <a:endParaRPr lang="en-DE"/>
          </a:p>
        </p:txBody>
      </p:sp>
      <p:sp>
        <p:nvSpPr>
          <p:cNvPr id="8" name="Rectangle 12">
            <a:extLst>
              <a:ext uri="{FF2B5EF4-FFF2-40B4-BE49-F238E27FC236}">
                <a16:creationId xmlns:a16="http://schemas.microsoft.com/office/drawing/2014/main" id="{1352EBAB-DC08-3828-821C-89E07E5338DF}"/>
              </a:ext>
            </a:extLst>
          </p:cNvPr>
          <p:cNvSpPr/>
          <p:nvPr/>
        </p:nvSpPr>
        <p:spPr bwMode="auto">
          <a:xfrm>
            <a:off x="2792361" y="1102546"/>
            <a:ext cx="5730736" cy="4983621"/>
          </a:xfrm>
          <a:prstGeom prst="rect">
            <a:avLst/>
          </a:prstGeom>
          <a:solidFill>
            <a:srgbClr val="DDDDDD"/>
          </a:solidFill>
          <a:ln w="19050" cap="flat" cmpd="sng" algn="ctr">
            <a:solidFill>
              <a:srgbClr val="FF7F00"/>
            </a:solidFill>
            <a:prstDash val="solid"/>
            <a:round/>
            <a:headEnd type="none" w="med" len="med"/>
            <a:tailEnd type="none" w="med" len="med"/>
          </a:ln>
          <a:effectLst/>
        </p:spPr>
        <p:txBody>
          <a:bodyPr vert="horz" wrap="square" lIns="90000" tIns="46800" rIns="90000" bIns="46800" numCol="1" rtlCol="0" anchor="ctr" anchorCtr="0" compatLnSpc="1">
            <a:prstTxWarp prst="textNoShape">
              <a:avLst/>
            </a:prstTxWarp>
          </a:bodyPr>
          <a:lstStyle/>
          <a:p>
            <a:pPr marL="0" marR="0" indent="0" algn="ctr" defTabSz="914400" rtl="0" eaLnBrk="0" fontAlgn="base" latinLnBrk="0" hangingPunct="0">
              <a:lnSpc>
                <a:spcPct val="100000"/>
              </a:lnSpc>
              <a:spcBef>
                <a:spcPct val="20000"/>
              </a:spcBef>
              <a:spcAft>
                <a:spcPct val="0"/>
              </a:spcAft>
              <a:buClrTx/>
              <a:buSzTx/>
              <a:buFontTx/>
              <a:buNone/>
              <a:tabLst/>
            </a:pPr>
            <a:endParaRPr kumimoji="0" lang="en-DE" sz="1800" b="0" i="0" u="none" strike="noStrike" cap="none" normalizeH="0" baseline="0">
              <a:ln>
                <a:noFill/>
              </a:ln>
              <a:solidFill>
                <a:srgbClr val="000066"/>
              </a:solidFill>
              <a:effectLst/>
              <a:latin typeface="Arial" charset="0"/>
            </a:endParaRPr>
          </a:p>
        </p:txBody>
      </p:sp>
      <p:pic>
        <p:nvPicPr>
          <p:cNvPr id="10" name="Resim 9">
            <a:extLst>
              <a:ext uri="{FF2B5EF4-FFF2-40B4-BE49-F238E27FC236}">
                <a16:creationId xmlns:a16="http://schemas.microsoft.com/office/drawing/2014/main" id="{CD27C999-64DA-9778-E1A6-AA55A141CD9D}"/>
              </a:ext>
            </a:extLst>
          </p:cNvPr>
          <p:cNvPicPr>
            <a:picLocks noChangeAspect="1"/>
          </p:cNvPicPr>
          <p:nvPr/>
        </p:nvPicPr>
        <p:blipFill>
          <a:blip r:embed="rId3"/>
          <a:stretch>
            <a:fillRect/>
          </a:stretch>
        </p:blipFill>
        <p:spPr>
          <a:xfrm>
            <a:off x="204066" y="1087925"/>
            <a:ext cx="2588295" cy="4998242"/>
          </a:xfrm>
          <a:prstGeom prst="rect">
            <a:avLst/>
          </a:prstGeom>
        </p:spPr>
      </p:pic>
      <p:sp>
        <p:nvSpPr>
          <p:cNvPr id="3" name="Alt Başlık 2">
            <a:extLst>
              <a:ext uri="{FF2B5EF4-FFF2-40B4-BE49-F238E27FC236}">
                <a16:creationId xmlns:a16="http://schemas.microsoft.com/office/drawing/2014/main" id="{0830E3DB-4269-91D2-D556-2D171A79F7A5}"/>
              </a:ext>
            </a:extLst>
          </p:cNvPr>
          <p:cNvSpPr txBox="1">
            <a:spLocks/>
          </p:cNvSpPr>
          <p:nvPr/>
        </p:nvSpPr>
        <p:spPr>
          <a:xfrm>
            <a:off x="2913749" y="2117028"/>
            <a:ext cx="5487960" cy="2954655"/>
          </a:xfrm>
          <a:prstGeom prst="rect">
            <a:avLst/>
          </a:prstGeom>
        </p:spPr>
        <p:txBody>
          <a:bodyPr wrap="square" lIns="0" tIns="0" rIns="0" bIns="0">
            <a:spAutoFit/>
          </a:bodyPr>
          <a:lstStyle>
            <a:lvl1pPr marL="0" eaLnBrk="1" hangingPunct="1">
              <a:defRPr sz="1500" b="0" i="0">
                <a:solidFill>
                  <a:srgbClr val="4D4D4D"/>
                </a:solidFill>
                <a:latin typeface="Arial MT"/>
                <a:ea typeface="+mn-ea"/>
                <a:cs typeface="Arial MT"/>
              </a:defRPr>
            </a:lvl1pPr>
            <a:lvl2pPr marL="342900" eaLnBrk="1" hangingPunct="1">
              <a:defRPr>
                <a:latin typeface="+mn-lt"/>
                <a:ea typeface="+mn-ea"/>
                <a:cs typeface="+mn-cs"/>
              </a:defRPr>
            </a:lvl2pPr>
            <a:lvl3pPr marL="685800" eaLnBrk="1" hangingPunct="1">
              <a:defRPr>
                <a:latin typeface="+mn-lt"/>
                <a:ea typeface="+mn-ea"/>
                <a:cs typeface="+mn-cs"/>
              </a:defRPr>
            </a:lvl3pPr>
            <a:lvl4pPr marL="1028700" eaLnBrk="1" hangingPunct="1">
              <a:defRPr>
                <a:latin typeface="+mn-lt"/>
                <a:ea typeface="+mn-ea"/>
                <a:cs typeface="+mn-cs"/>
              </a:defRPr>
            </a:lvl4pPr>
            <a:lvl5pPr marL="1371600" eaLnBrk="1" hangingPunct="1">
              <a:defRPr>
                <a:latin typeface="+mn-lt"/>
                <a:ea typeface="+mn-ea"/>
                <a:cs typeface="+mn-cs"/>
              </a:defRPr>
            </a:lvl5pPr>
            <a:lvl6pPr marL="1714500" eaLnBrk="1" hangingPunct="1">
              <a:defRPr>
                <a:latin typeface="+mn-lt"/>
                <a:ea typeface="+mn-ea"/>
                <a:cs typeface="+mn-cs"/>
              </a:defRPr>
            </a:lvl6pPr>
            <a:lvl7pPr marL="2057400" eaLnBrk="1" hangingPunct="1">
              <a:defRPr>
                <a:latin typeface="+mn-lt"/>
                <a:ea typeface="+mn-ea"/>
                <a:cs typeface="+mn-cs"/>
              </a:defRPr>
            </a:lvl7pPr>
            <a:lvl8pPr marL="2400300" eaLnBrk="1" hangingPunct="1">
              <a:defRPr>
                <a:latin typeface="+mn-lt"/>
                <a:ea typeface="+mn-ea"/>
                <a:cs typeface="+mn-cs"/>
              </a:defRPr>
            </a:lvl8pPr>
            <a:lvl9pPr marL="2743200" eaLnBrk="1" hangingPunct="1">
              <a:defRPr>
                <a:latin typeface="+mn-lt"/>
                <a:ea typeface="+mn-ea"/>
                <a:cs typeface="+mn-cs"/>
              </a:defRPr>
            </a:lvl9pPr>
          </a:lstStyle>
          <a:p>
            <a:pPr marL="285750" indent="-285750" algn="l">
              <a:buFont typeface="Arial" panose="020B0604020202020204" pitchFamily="34" charset="0"/>
              <a:buChar char="•"/>
            </a:pPr>
            <a:r>
              <a:rPr lang="en-GB" sz="2400" b="1" dirty="0"/>
              <a:t>Introduction</a:t>
            </a:r>
            <a:endParaRPr lang="tr-TR" sz="2400" b="1" dirty="0"/>
          </a:p>
          <a:p>
            <a:pPr marL="285750" indent="-285750" algn="l">
              <a:buFont typeface="Arial" panose="020B0604020202020204" pitchFamily="34" charset="0"/>
              <a:buChar char="•"/>
            </a:pPr>
            <a:endParaRPr lang="tr-TR" sz="2400" b="1" dirty="0"/>
          </a:p>
          <a:p>
            <a:pPr marL="285750" indent="-285750" algn="l">
              <a:buFont typeface="Arial" panose="020B0604020202020204" pitchFamily="34" charset="0"/>
              <a:buChar char="•"/>
            </a:pPr>
            <a:r>
              <a:rPr lang="en-GB" sz="2400" dirty="0"/>
              <a:t>Motivation</a:t>
            </a:r>
            <a:endParaRPr lang="tr-TR" sz="2400" dirty="0"/>
          </a:p>
          <a:p>
            <a:pPr algn="l"/>
            <a:endParaRPr lang="tr-TR" sz="2400" dirty="0"/>
          </a:p>
          <a:p>
            <a:pPr marL="285750" indent="-285750" algn="l">
              <a:buFont typeface="Arial" panose="020B0604020202020204" pitchFamily="34" charset="0"/>
              <a:buChar char="•"/>
            </a:pPr>
            <a:r>
              <a:rPr lang="tr-TR" sz="2400" dirty="0" err="1"/>
              <a:t>Hyperparameter</a:t>
            </a:r>
            <a:r>
              <a:rPr lang="tr-TR" sz="2400" dirty="0"/>
              <a:t> </a:t>
            </a:r>
            <a:r>
              <a:rPr lang="tr-TR" sz="2400" dirty="0" err="1"/>
              <a:t>Optimization</a:t>
            </a:r>
            <a:r>
              <a:rPr lang="tr-TR" sz="2400" dirty="0"/>
              <a:t> </a:t>
            </a:r>
            <a:r>
              <a:rPr lang="tr-TR" sz="2400" dirty="0" err="1"/>
              <a:t>Techniques</a:t>
            </a:r>
            <a:endParaRPr lang="tr-TR" sz="2400" dirty="0"/>
          </a:p>
          <a:p>
            <a:pPr marL="285750" indent="-285750" algn="l">
              <a:buFont typeface="Arial" panose="020B0604020202020204" pitchFamily="34" charset="0"/>
              <a:buChar char="•"/>
            </a:pPr>
            <a:endParaRPr lang="tr-TR" sz="2400" dirty="0"/>
          </a:p>
          <a:p>
            <a:pPr marL="285750" indent="-285750" algn="l">
              <a:buFont typeface="Arial" panose="020B0604020202020204" pitchFamily="34" charset="0"/>
              <a:buChar char="•"/>
            </a:pPr>
            <a:r>
              <a:rPr lang="tr-TR" sz="2400" dirty="0" err="1"/>
              <a:t>References</a:t>
            </a:r>
            <a:endParaRPr lang="tr-TR" sz="2400" dirty="0"/>
          </a:p>
        </p:txBody>
      </p:sp>
    </p:spTree>
    <p:extLst>
      <p:ext uri="{BB962C8B-B14F-4D97-AF65-F5344CB8AC3E}">
        <p14:creationId xmlns:p14="http://schemas.microsoft.com/office/powerpoint/2010/main" val="290664177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B4768C28-BA2D-D87E-8861-926F4D9EA99E}"/>
              </a:ext>
            </a:extLst>
          </p:cNvPr>
          <p:cNvSpPr>
            <a:spLocks noGrp="1"/>
          </p:cNvSpPr>
          <p:nvPr>
            <p:ph type="ctrTitle"/>
          </p:nvPr>
        </p:nvSpPr>
        <p:spPr>
          <a:xfrm>
            <a:off x="189271" y="188340"/>
            <a:ext cx="6581669" cy="369332"/>
          </a:xfrm>
        </p:spPr>
        <p:txBody>
          <a:bodyPr/>
          <a:lstStyle/>
          <a:p>
            <a:pPr algn="l"/>
            <a:r>
              <a:rPr lang="tr-TR" sz="2400" i="0" dirty="0" err="1">
                <a:solidFill>
                  <a:srgbClr val="A1A1A1"/>
                </a:solidFill>
                <a:effectLst/>
                <a:latin typeface="Söhne"/>
              </a:rPr>
              <a:t>Successive</a:t>
            </a:r>
            <a:r>
              <a:rPr lang="tr-TR" sz="2400" i="0" dirty="0">
                <a:solidFill>
                  <a:srgbClr val="A1A1A1"/>
                </a:solidFill>
                <a:effectLst/>
                <a:latin typeface="Söhne"/>
              </a:rPr>
              <a:t> </a:t>
            </a:r>
            <a:r>
              <a:rPr lang="tr-TR" sz="2400" i="0" dirty="0" err="1">
                <a:solidFill>
                  <a:srgbClr val="A1A1A1"/>
                </a:solidFill>
                <a:effectLst/>
                <a:latin typeface="Söhne"/>
              </a:rPr>
              <a:t>Halving</a:t>
            </a:r>
            <a:endParaRPr lang="tr-TR" sz="2400" dirty="0">
              <a:solidFill>
                <a:srgbClr val="A1A1A1"/>
              </a:solidFill>
            </a:endParaRPr>
          </a:p>
        </p:txBody>
      </p:sp>
      <p:sp>
        <p:nvSpPr>
          <p:cNvPr id="4" name="Veri Yer Tutucusu 3">
            <a:extLst>
              <a:ext uri="{FF2B5EF4-FFF2-40B4-BE49-F238E27FC236}">
                <a16:creationId xmlns:a16="http://schemas.microsoft.com/office/drawing/2014/main" id="{06FDC65D-A496-D0F5-97DD-0E203B7D50FC}"/>
              </a:ext>
            </a:extLst>
          </p:cNvPr>
          <p:cNvSpPr>
            <a:spLocks noGrp="1"/>
          </p:cNvSpPr>
          <p:nvPr>
            <p:ph type="dt" sz="half" idx="10"/>
          </p:nvPr>
        </p:nvSpPr>
        <p:spPr/>
        <p:txBody>
          <a:bodyPr/>
          <a:lstStyle/>
          <a:p>
            <a:fld id="{7C84B45E-4ACC-4AC2-8643-E191D8E7A7BE}" type="datetimeyyyy">
              <a:rPr lang="en-DE" smtClean="0"/>
              <a:t>2024</a:t>
            </a:fld>
            <a:endParaRPr lang="en-DE"/>
          </a:p>
        </p:txBody>
      </p:sp>
      <p:sp>
        <p:nvSpPr>
          <p:cNvPr id="5" name="Alt Bilgi Yer Tutucusu 4">
            <a:extLst>
              <a:ext uri="{FF2B5EF4-FFF2-40B4-BE49-F238E27FC236}">
                <a16:creationId xmlns:a16="http://schemas.microsoft.com/office/drawing/2014/main" id="{9C597F22-F699-05AA-6CB3-860C76ED9051}"/>
              </a:ext>
            </a:extLst>
          </p:cNvPr>
          <p:cNvSpPr>
            <a:spLocks noGrp="1"/>
          </p:cNvSpPr>
          <p:nvPr>
            <p:ph type="ftr" sz="quarter" idx="11"/>
          </p:nvPr>
        </p:nvSpPr>
        <p:spPr/>
        <p:txBody>
          <a:bodyPr/>
          <a:lstStyle/>
          <a:p>
            <a:r>
              <a:rPr lang="tr-TR"/>
              <a:t>Universität Passau - Ali Haydar Özdağ</a:t>
            </a:r>
            <a:endParaRPr lang="en-DE"/>
          </a:p>
        </p:txBody>
      </p:sp>
      <p:sp>
        <p:nvSpPr>
          <p:cNvPr id="6" name="Slayt Numarası Yer Tutucusu 5">
            <a:extLst>
              <a:ext uri="{FF2B5EF4-FFF2-40B4-BE49-F238E27FC236}">
                <a16:creationId xmlns:a16="http://schemas.microsoft.com/office/drawing/2014/main" id="{1373E3E4-F395-9FD7-8BD5-7C07F877B0F5}"/>
              </a:ext>
            </a:extLst>
          </p:cNvPr>
          <p:cNvSpPr>
            <a:spLocks noGrp="1"/>
          </p:cNvSpPr>
          <p:nvPr>
            <p:ph type="sldNum" sz="quarter" idx="12"/>
          </p:nvPr>
        </p:nvSpPr>
        <p:spPr/>
        <p:txBody>
          <a:bodyPr/>
          <a:lstStyle/>
          <a:p>
            <a:fld id="{FB45117F-EB08-409A-B471-9C70766EC929}" type="slidenum">
              <a:rPr lang="en-DE" smtClean="0"/>
              <a:t>30</a:t>
            </a:fld>
            <a:endParaRPr lang="en-DE"/>
          </a:p>
        </p:txBody>
      </p:sp>
      <p:sp>
        <p:nvSpPr>
          <p:cNvPr id="3" name="Alt Başlık 2">
            <a:extLst>
              <a:ext uri="{FF2B5EF4-FFF2-40B4-BE49-F238E27FC236}">
                <a16:creationId xmlns:a16="http://schemas.microsoft.com/office/drawing/2014/main" id="{DA96AC9D-11C8-F850-E4AC-4326AAD2B700}"/>
              </a:ext>
            </a:extLst>
          </p:cNvPr>
          <p:cNvSpPr>
            <a:spLocks noGrp="1"/>
          </p:cNvSpPr>
          <p:nvPr>
            <p:ph type="subTitle" idx="1"/>
          </p:nvPr>
        </p:nvSpPr>
        <p:spPr>
          <a:xfrm>
            <a:off x="94635" y="2292778"/>
            <a:ext cx="8954730" cy="2492990"/>
          </a:xfrm>
        </p:spPr>
        <p:txBody>
          <a:bodyPr/>
          <a:lstStyle/>
          <a:p>
            <a:pPr marL="285750" indent="-285750" algn="l">
              <a:buFont typeface="Arial" panose="020B0604020202020204" pitchFamily="34" charset="0"/>
              <a:buChar char="•"/>
            </a:pPr>
            <a:endParaRPr lang="tr-TR" dirty="0">
              <a:solidFill>
                <a:schemeClr val="tx1"/>
              </a:solidFill>
            </a:endParaRPr>
          </a:p>
          <a:p>
            <a:pPr marL="285750" indent="-285750" algn="l">
              <a:buFont typeface="Arial" panose="020B0604020202020204" pitchFamily="34" charset="0"/>
              <a:buChar char="•"/>
            </a:pPr>
            <a:r>
              <a:rPr lang="en-GB" b="1" dirty="0">
                <a:solidFill>
                  <a:schemeClr val="tx1"/>
                </a:solidFill>
              </a:rPr>
              <a:t>In theory</a:t>
            </a:r>
            <a:r>
              <a:rPr lang="en-GB" dirty="0">
                <a:solidFill>
                  <a:schemeClr val="tx1"/>
                </a:solidFill>
              </a:rPr>
              <a:t>, exhaustive methods can identify the optimal hyper-parameter combination by evaluating all combinations in search space.</a:t>
            </a:r>
          </a:p>
          <a:p>
            <a:pPr marL="285750" indent="-285750" algn="l">
              <a:buFont typeface="Arial" panose="020B0604020202020204" pitchFamily="34" charset="0"/>
              <a:buChar char="•"/>
            </a:pPr>
            <a:endParaRPr lang="tr-TR" dirty="0">
              <a:solidFill>
                <a:schemeClr val="tx1"/>
              </a:solidFill>
            </a:endParaRPr>
          </a:p>
          <a:p>
            <a:pPr marL="285750" indent="-285750" algn="l">
              <a:buFont typeface="Arial" panose="020B0604020202020204" pitchFamily="34" charset="0"/>
              <a:buChar char="•"/>
            </a:pPr>
            <a:r>
              <a:rPr lang="tr-TR" dirty="0">
                <a:solidFill>
                  <a:schemeClr val="tx1"/>
                </a:solidFill>
              </a:rPr>
              <a:t>BUT, </a:t>
            </a:r>
            <a:r>
              <a:rPr lang="tr-TR" b="1" dirty="0" err="1">
                <a:solidFill>
                  <a:schemeClr val="tx1"/>
                </a:solidFill>
              </a:rPr>
              <a:t>In</a:t>
            </a:r>
            <a:r>
              <a:rPr lang="en-GB" dirty="0">
                <a:solidFill>
                  <a:schemeClr val="tx1"/>
                </a:solidFill>
              </a:rPr>
              <a:t> </a:t>
            </a:r>
            <a:r>
              <a:rPr lang="en-GB" b="1" dirty="0">
                <a:solidFill>
                  <a:schemeClr val="tx1"/>
                </a:solidFill>
              </a:rPr>
              <a:t>practice </a:t>
            </a:r>
            <a:r>
              <a:rPr lang="en-GB" dirty="0">
                <a:solidFill>
                  <a:schemeClr val="tx1"/>
                </a:solidFill>
              </a:rPr>
              <a:t>there are some limitations.</a:t>
            </a:r>
            <a:endParaRPr lang="tr-TR" dirty="0">
              <a:solidFill>
                <a:schemeClr val="tx1"/>
              </a:solidFill>
            </a:endParaRPr>
          </a:p>
          <a:p>
            <a:pPr algn="l"/>
            <a:r>
              <a:rPr lang="tr-TR" dirty="0">
                <a:solidFill>
                  <a:schemeClr val="tx1"/>
                </a:solidFill>
                <a:sym typeface="Wingdings" panose="05000000000000000000" pitchFamily="2" charset="2"/>
              </a:rPr>
              <a:t>     </a:t>
            </a:r>
            <a:r>
              <a:rPr lang="tr-TR" dirty="0" err="1">
                <a:solidFill>
                  <a:schemeClr val="tx1"/>
                </a:solidFill>
              </a:rPr>
              <a:t>limited</a:t>
            </a:r>
            <a:r>
              <a:rPr lang="tr-TR" dirty="0">
                <a:solidFill>
                  <a:schemeClr val="tx1"/>
                </a:solidFill>
              </a:rPr>
              <a:t> time	 </a:t>
            </a:r>
            <a:r>
              <a:rPr lang="tr-TR" dirty="0">
                <a:solidFill>
                  <a:schemeClr val="tx1"/>
                </a:solidFill>
                <a:sym typeface="Wingdings" panose="05000000000000000000" pitchFamily="2" charset="2"/>
              </a:rPr>
              <a:t></a:t>
            </a:r>
            <a:r>
              <a:rPr lang="tr-TR" dirty="0">
                <a:solidFill>
                  <a:schemeClr val="tx1"/>
                </a:solidFill>
              </a:rPr>
              <a:t> </a:t>
            </a:r>
            <a:r>
              <a:rPr lang="tr-TR" dirty="0" err="1">
                <a:solidFill>
                  <a:schemeClr val="tx1"/>
                </a:solidFill>
              </a:rPr>
              <a:t>limited</a:t>
            </a:r>
            <a:r>
              <a:rPr lang="tr-TR" dirty="0">
                <a:solidFill>
                  <a:schemeClr val="tx1"/>
                </a:solidFill>
              </a:rPr>
              <a:t> </a:t>
            </a:r>
            <a:r>
              <a:rPr lang="tr-TR" dirty="0" err="1">
                <a:solidFill>
                  <a:schemeClr val="tx1"/>
                </a:solidFill>
              </a:rPr>
              <a:t>resources</a:t>
            </a:r>
            <a:r>
              <a:rPr lang="tr-TR" dirty="0">
                <a:solidFill>
                  <a:schemeClr val="tx1"/>
                </a:solidFill>
              </a:rPr>
              <a:t>  (</a:t>
            </a:r>
            <a:r>
              <a:rPr lang="en-GB" dirty="0">
                <a:solidFill>
                  <a:schemeClr val="tx1"/>
                </a:solidFill>
              </a:rPr>
              <a:t>They are called </a:t>
            </a:r>
            <a:r>
              <a:rPr lang="tr-TR" dirty="0">
                <a:solidFill>
                  <a:schemeClr val="tx1"/>
                </a:solidFill>
              </a:rPr>
              <a:t>B</a:t>
            </a:r>
            <a:r>
              <a:rPr lang="en-GB" dirty="0" err="1">
                <a:solidFill>
                  <a:schemeClr val="tx1"/>
                </a:solidFill>
              </a:rPr>
              <a:t>udget</a:t>
            </a:r>
            <a:r>
              <a:rPr lang="en-GB" dirty="0">
                <a:solidFill>
                  <a:schemeClr val="tx1"/>
                </a:solidFill>
              </a:rPr>
              <a:t> (B)</a:t>
            </a:r>
            <a:r>
              <a:rPr lang="tr-TR" dirty="0">
                <a:solidFill>
                  <a:schemeClr val="tx1"/>
                </a:solidFill>
              </a:rPr>
              <a:t>)</a:t>
            </a:r>
          </a:p>
          <a:p>
            <a:pPr algn="l"/>
            <a:endParaRPr lang="tr-TR" dirty="0">
              <a:solidFill>
                <a:schemeClr val="tx1"/>
              </a:solidFill>
            </a:endParaRPr>
          </a:p>
          <a:p>
            <a:pPr algn="l"/>
            <a:r>
              <a:rPr lang="tr-TR" dirty="0" err="1">
                <a:solidFill>
                  <a:schemeClr val="tx1"/>
                </a:solidFill>
              </a:rPr>
              <a:t>Exhaustive</a:t>
            </a:r>
            <a:r>
              <a:rPr lang="tr-TR" dirty="0">
                <a:solidFill>
                  <a:schemeClr val="tx1"/>
                </a:solidFill>
              </a:rPr>
              <a:t> </a:t>
            </a:r>
            <a:r>
              <a:rPr lang="en-GB" dirty="0">
                <a:solidFill>
                  <a:schemeClr val="tx1"/>
                </a:solidFill>
              </a:rPr>
              <a:t>methods such as GS and RS cannot overcome these </a:t>
            </a:r>
            <a:r>
              <a:rPr lang="tr-TR" dirty="0" err="1">
                <a:solidFill>
                  <a:schemeClr val="tx1"/>
                </a:solidFill>
              </a:rPr>
              <a:t>limitation</a:t>
            </a:r>
            <a:r>
              <a:rPr lang="en-GB" dirty="0">
                <a:solidFill>
                  <a:schemeClr val="tx1"/>
                </a:solidFill>
              </a:rPr>
              <a:t>.</a:t>
            </a:r>
            <a:endParaRPr lang="tr-TR" dirty="0">
              <a:solidFill>
                <a:schemeClr val="tx1"/>
              </a:solidFill>
            </a:endParaRPr>
          </a:p>
          <a:p>
            <a:pPr algn="l"/>
            <a:endParaRPr lang="tr-TR" dirty="0">
              <a:solidFill>
                <a:schemeClr val="tx1"/>
              </a:solidFill>
            </a:endParaRPr>
          </a:p>
        </p:txBody>
      </p:sp>
    </p:spTree>
    <p:extLst>
      <p:ext uri="{BB962C8B-B14F-4D97-AF65-F5344CB8AC3E}">
        <p14:creationId xmlns:p14="http://schemas.microsoft.com/office/powerpoint/2010/main" val="739182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B4768C28-BA2D-D87E-8861-926F4D9EA99E}"/>
              </a:ext>
            </a:extLst>
          </p:cNvPr>
          <p:cNvSpPr>
            <a:spLocks noGrp="1"/>
          </p:cNvSpPr>
          <p:nvPr>
            <p:ph type="ctrTitle"/>
          </p:nvPr>
        </p:nvSpPr>
        <p:spPr>
          <a:xfrm>
            <a:off x="189271" y="178052"/>
            <a:ext cx="6581669" cy="369332"/>
          </a:xfrm>
        </p:spPr>
        <p:txBody>
          <a:bodyPr/>
          <a:lstStyle/>
          <a:p>
            <a:pPr algn="l"/>
            <a:r>
              <a:rPr lang="tr-TR" sz="2400" i="0" dirty="0" err="1">
                <a:solidFill>
                  <a:srgbClr val="A1A1A1"/>
                </a:solidFill>
                <a:effectLst/>
                <a:latin typeface="Söhne"/>
              </a:rPr>
              <a:t>Successive</a:t>
            </a:r>
            <a:r>
              <a:rPr lang="tr-TR" sz="2400" i="0" dirty="0">
                <a:solidFill>
                  <a:srgbClr val="A1A1A1"/>
                </a:solidFill>
                <a:effectLst/>
                <a:latin typeface="Söhne"/>
              </a:rPr>
              <a:t> </a:t>
            </a:r>
            <a:r>
              <a:rPr lang="tr-TR" sz="2400" i="0" dirty="0" err="1">
                <a:solidFill>
                  <a:srgbClr val="A1A1A1"/>
                </a:solidFill>
                <a:effectLst/>
                <a:latin typeface="Söhne"/>
              </a:rPr>
              <a:t>Halving</a:t>
            </a:r>
            <a:endParaRPr lang="tr-TR" sz="2400" dirty="0">
              <a:solidFill>
                <a:srgbClr val="A1A1A1"/>
              </a:solidFill>
            </a:endParaRPr>
          </a:p>
        </p:txBody>
      </p:sp>
      <p:sp>
        <p:nvSpPr>
          <p:cNvPr id="4" name="Veri Yer Tutucusu 3">
            <a:extLst>
              <a:ext uri="{FF2B5EF4-FFF2-40B4-BE49-F238E27FC236}">
                <a16:creationId xmlns:a16="http://schemas.microsoft.com/office/drawing/2014/main" id="{06FDC65D-A496-D0F5-97DD-0E203B7D50FC}"/>
              </a:ext>
            </a:extLst>
          </p:cNvPr>
          <p:cNvSpPr>
            <a:spLocks noGrp="1"/>
          </p:cNvSpPr>
          <p:nvPr>
            <p:ph type="dt" sz="half" idx="10"/>
          </p:nvPr>
        </p:nvSpPr>
        <p:spPr/>
        <p:txBody>
          <a:bodyPr/>
          <a:lstStyle/>
          <a:p>
            <a:fld id="{7C84B45E-4ACC-4AC2-8643-E191D8E7A7BE}" type="datetimeyyyy">
              <a:rPr lang="en-DE" smtClean="0"/>
              <a:t>2024</a:t>
            </a:fld>
            <a:endParaRPr lang="en-DE"/>
          </a:p>
        </p:txBody>
      </p:sp>
      <p:sp>
        <p:nvSpPr>
          <p:cNvPr id="5" name="Alt Bilgi Yer Tutucusu 4">
            <a:extLst>
              <a:ext uri="{FF2B5EF4-FFF2-40B4-BE49-F238E27FC236}">
                <a16:creationId xmlns:a16="http://schemas.microsoft.com/office/drawing/2014/main" id="{9C597F22-F699-05AA-6CB3-860C76ED9051}"/>
              </a:ext>
            </a:extLst>
          </p:cNvPr>
          <p:cNvSpPr>
            <a:spLocks noGrp="1"/>
          </p:cNvSpPr>
          <p:nvPr>
            <p:ph type="ftr" sz="quarter" idx="11"/>
          </p:nvPr>
        </p:nvSpPr>
        <p:spPr/>
        <p:txBody>
          <a:bodyPr/>
          <a:lstStyle/>
          <a:p>
            <a:r>
              <a:rPr lang="tr-TR"/>
              <a:t>Universität Passau - Ali Haydar Özdağ</a:t>
            </a:r>
            <a:endParaRPr lang="en-DE"/>
          </a:p>
        </p:txBody>
      </p:sp>
      <p:sp>
        <p:nvSpPr>
          <p:cNvPr id="6" name="Slayt Numarası Yer Tutucusu 5">
            <a:extLst>
              <a:ext uri="{FF2B5EF4-FFF2-40B4-BE49-F238E27FC236}">
                <a16:creationId xmlns:a16="http://schemas.microsoft.com/office/drawing/2014/main" id="{1373E3E4-F395-9FD7-8BD5-7C07F877B0F5}"/>
              </a:ext>
            </a:extLst>
          </p:cNvPr>
          <p:cNvSpPr>
            <a:spLocks noGrp="1"/>
          </p:cNvSpPr>
          <p:nvPr>
            <p:ph type="sldNum" sz="quarter" idx="12"/>
          </p:nvPr>
        </p:nvSpPr>
        <p:spPr/>
        <p:txBody>
          <a:bodyPr/>
          <a:lstStyle/>
          <a:p>
            <a:fld id="{FB45117F-EB08-409A-B471-9C70766EC929}" type="slidenum">
              <a:rPr lang="en-DE" smtClean="0"/>
              <a:t>31</a:t>
            </a:fld>
            <a:endParaRPr lang="en-DE"/>
          </a:p>
        </p:txBody>
      </p:sp>
      <p:pic>
        <p:nvPicPr>
          <p:cNvPr id="10" name="Resim 9" descr="karanlık, renklilik, havai fişek, lazer içeren bir resim&#10;&#10;Açıklama otomatik olarak oluşturuldu">
            <a:extLst>
              <a:ext uri="{FF2B5EF4-FFF2-40B4-BE49-F238E27FC236}">
                <a16:creationId xmlns:a16="http://schemas.microsoft.com/office/drawing/2014/main" id="{CD1F715D-1C49-E74F-711D-FCF3D3F783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357792"/>
            <a:ext cx="9144000" cy="4142416"/>
          </a:xfrm>
          <a:prstGeom prst="rect">
            <a:avLst/>
          </a:prstGeom>
        </p:spPr>
      </p:pic>
      <p:sp>
        <p:nvSpPr>
          <p:cNvPr id="13" name="Metin kutusu 12">
            <a:extLst>
              <a:ext uri="{FF2B5EF4-FFF2-40B4-BE49-F238E27FC236}">
                <a16:creationId xmlns:a16="http://schemas.microsoft.com/office/drawing/2014/main" id="{DAC283EE-42E4-EAF6-EA05-0AA07B40A3E5}"/>
              </a:ext>
            </a:extLst>
          </p:cNvPr>
          <p:cNvSpPr txBox="1"/>
          <p:nvPr/>
        </p:nvSpPr>
        <p:spPr>
          <a:xfrm>
            <a:off x="189271" y="6095172"/>
            <a:ext cx="7420707" cy="215444"/>
          </a:xfrm>
          <a:prstGeom prst="rect">
            <a:avLst/>
          </a:prstGeom>
          <a:noFill/>
        </p:spPr>
        <p:txBody>
          <a:bodyPr wrap="square">
            <a:spAutoFit/>
          </a:bodyPr>
          <a:lstStyle/>
          <a:p>
            <a:r>
              <a:rPr lang="tr-TR" sz="800" dirty="0"/>
              <a:t>https://www.automl.org/blog-2nd-automl-challenge/</a:t>
            </a:r>
          </a:p>
        </p:txBody>
      </p:sp>
    </p:spTree>
    <p:extLst>
      <p:ext uri="{BB962C8B-B14F-4D97-AF65-F5344CB8AC3E}">
        <p14:creationId xmlns:p14="http://schemas.microsoft.com/office/powerpoint/2010/main" val="110055914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B4768C28-BA2D-D87E-8861-926F4D9EA99E}"/>
              </a:ext>
            </a:extLst>
          </p:cNvPr>
          <p:cNvSpPr>
            <a:spLocks noGrp="1"/>
          </p:cNvSpPr>
          <p:nvPr>
            <p:ph type="ctrTitle"/>
          </p:nvPr>
        </p:nvSpPr>
        <p:spPr>
          <a:xfrm>
            <a:off x="189271" y="188340"/>
            <a:ext cx="6581669" cy="369332"/>
          </a:xfrm>
        </p:spPr>
        <p:txBody>
          <a:bodyPr/>
          <a:lstStyle/>
          <a:p>
            <a:pPr algn="l"/>
            <a:r>
              <a:rPr lang="tr-TR" sz="2400" i="0" dirty="0" err="1">
                <a:solidFill>
                  <a:srgbClr val="A1A1A1"/>
                </a:solidFill>
                <a:effectLst/>
                <a:latin typeface="Söhne"/>
              </a:rPr>
              <a:t>Successive</a:t>
            </a:r>
            <a:r>
              <a:rPr lang="tr-TR" sz="2400" i="0" dirty="0">
                <a:solidFill>
                  <a:srgbClr val="A1A1A1"/>
                </a:solidFill>
                <a:effectLst/>
                <a:latin typeface="Söhne"/>
              </a:rPr>
              <a:t> </a:t>
            </a:r>
            <a:r>
              <a:rPr lang="tr-TR" sz="2400" i="0" dirty="0" err="1">
                <a:solidFill>
                  <a:srgbClr val="A1A1A1"/>
                </a:solidFill>
                <a:effectLst/>
                <a:latin typeface="Söhne"/>
              </a:rPr>
              <a:t>Halving</a:t>
            </a:r>
            <a:endParaRPr lang="tr-TR" sz="2400" dirty="0">
              <a:solidFill>
                <a:srgbClr val="A1A1A1"/>
              </a:solidFill>
            </a:endParaRPr>
          </a:p>
        </p:txBody>
      </p:sp>
      <p:sp>
        <p:nvSpPr>
          <p:cNvPr id="4" name="Veri Yer Tutucusu 3">
            <a:extLst>
              <a:ext uri="{FF2B5EF4-FFF2-40B4-BE49-F238E27FC236}">
                <a16:creationId xmlns:a16="http://schemas.microsoft.com/office/drawing/2014/main" id="{06FDC65D-A496-D0F5-97DD-0E203B7D50FC}"/>
              </a:ext>
            </a:extLst>
          </p:cNvPr>
          <p:cNvSpPr>
            <a:spLocks noGrp="1"/>
          </p:cNvSpPr>
          <p:nvPr>
            <p:ph type="dt" sz="half" idx="10"/>
          </p:nvPr>
        </p:nvSpPr>
        <p:spPr/>
        <p:txBody>
          <a:bodyPr/>
          <a:lstStyle/>
          <a:p>
            <a:fld id="{7C84B45E-4ACC-4AC2-8643-E191D8E7A7BE}" type="datetimeyyyy">
              <a:rPr lang="en-DE" smtClean="0"/>
              <a:t>2024</a:t>
            </a:fld>
            <a:endParaRPr lang="en-DE"/>
          </a:p>
        </p:txBody>
      </p:sp>
      <p:sp>
        <p:nvSpPr>
          <p:cNvPr id="5" name="Alt Bilgi Yer Tutucusu 4">
            <a:extLst>
              <a:ext uri="{FF2B5EF4-FFF2-40B4-BE49-F238E27FC236}">
                <a16:creationId xmlns:a16="http://schemas.microsoft.com/office/drawing/2014/main" id="{9C597F22-F699-05AA-6CB3-860C76ED9051}"/>
              </a:ext>
            </a:extLst>
          </p:cNvPr>
          <p:cNvSpPr>
            <a:spLocks noGrp="1"/>
          </p:cNvSpPr>
          <p:nvPr>
            <p:ph type="ftr" sz="quarter" idx="11"/>
          </p:nvPr>
        </p:nvSpPr>
        <p:spPr/>
        <p:txBody>
          <a:bodyPr/>
          <a:lstStyle/>
          <a:p>
            <a:r>
              <a:rPr lang="tr-TR"/>
              <a:t>Universität Passau - Ali Haydar Özdağ</a:t>
            </a:r>
            <a:endParaRPr lang="en-DE"/>
          </a:p>
        </p:txBody>
      </p:sp>
      <p:sp>
        <p:nvSpPr>
          <p:cNvPr id="6" name="Slayt Numarası Yer Tutucusu 5">
            <a:extLst>
              <a:ext uri="{FF2B5EF4-FFF2-40B4-BE49-F238E27FC236}">
                <a16:creationId xmlns:a16="http://schemas.microsoft.com/office/drawing/2014/main" id="{1373E3E4-F395-9FD7-8BD5-7C07F877B0F5}"/>
              </a:ext>
            </a:extLst>
          </p:cNvPr>
          <p:cNvSpPr>
            <a:spLocks noGrp="1"/>
          </p:cNvSpPr>
          <p:nvPr>
            <p:ph type="sldNum" sz="quarter" idx="12"/>
          </p:nvPr>
        </p:nvSpPr>
        <p:spPr/>
        <p:txBody>
          <a:bodyPr/>
          <a:lstStyle/>
          <a:p>
            <a:fld id="{FB45117F-EB08-409A-B471-9C70766EC929}" type="slidenum">
              <a:rPr lang="en-DE" smtClean="0"/>
              <a:t>32</a:t>
            </a:fld>
            <a:endParaRPr lang="en-DE"/>
          </a:p>
        </p:txBody>
      </p:sp>
      <p:sp>
        <p:nvSpPr>
          <p:cNvPr id="3" name="Alt Başlık 2">
            <a:extLst>
              <a:ext uri="{FF2B5EF4-FFF2-40B4-BE49-F238E27FC236}">
                <a16:creationId xmlns:a16="http://schemas.microsoft.com/office/drawing/2014/main" id="{DA96AC9D-11C8-F850-E4AC-4326AAD2B700}"/>
              </a:ext>
            </a:extLst>
          </p:cNvPr>
          <p:cNvSpPr>
            <a:spLocks noGrp="1"/>
          </p:cNvSpPr>
          <p:nvPr>
            <p:ph type="subTitle" idx="1"/>
          </p:nvPr>
        </p:nvSpPr>
        <p:spPr>
          <a:xfrm>
            <a:off x="189271" y="1369332"/>
            <a:ext cx="9329868" cy="3939540"/>
          </a:xfrm>
        </p:spPr>
        <p:txBody>
          <a:bodyPr/>
          <a:lstStyle/>
          <a:p>
            <a:pPr algn="l"/>
            <a:r>
              <a:rPr lang="tr-TR" dirty="0">
                <a:solidFill>
                  <a:schemeClr val="tx1"/>
                </a:solidFill>
                <a:latin typeface="Arial" panose="020B0604020202020204" pitchFamily="34" charset="0"/>
                <a:cs typeface="Arial" panose="020B0604020202020204" pitchFamily="34" charset="0"/>
              </a:rPr>
              <a:t>M</a:t>
            </a:r>
            <a:r>
              <a:rPr lang="en-GB" dirty="0">
                <a:solidFill>
                  <a:schemeClr val="tx1"/>
                </a:solidFill>
                <a:latin typeface="Arial" panose="020B0604020202020204" pitchFamily="34" charset="0"/>
                <a:cs typeface="Arial" panose="020B0604020202020204" pitchFamily="34" charset="0"/>
              </a:rPr>
              <a:t>ain processes in Successive halving</a:t>
            </a:r>
            <a:r>
              <a:rPr lang="tr-TR" dirty="0">
                <a:solidFill>
                  <a:schemeClr val="tx1"/>
                </a:solidFill>
                <a:latin typeface="Arial" panose="020B0604020202020204" pitchFamily="34" charset="0"/>
                <a:cs typeface="Arial" panose="020B0604020202020204" pitchFamily="34" charset="0"/>
              </a:rPr>
              <a:t>:</a:t>
            </a:r>
          </a:p>
          <a:p>
            <a:pPr algn="l"/>
            <a:endParaRPr lang="tr-TR" dirty="0">
              <a:solidFill>
                <a:schemeClr val="tx1"/>
              </a:solidFill>
              <a:latin typeface="Arial" panose="020B0604020202020204" pitchFamily="34" charset="0"/>
              <a:cs typeface="Arial" panose="020B0604020202020204" pitchFamily="34" charset="0"/>
            </a:endParaRPr>
          </a:p>
          <a:p>
            <a:pPr algn="l"/>
            <a:r>
              <a:rPr lang="en-GB" dirty="0">
                <a:solidFill>
                  <a:schemeClr val="tx1"/>
                </a:solidFill>
                <a:latin typeface="Arial" panose="020B0604020202020204" pitchFamily="34" charset="0"/>
                <a:cs typeface="Arial" panose="020B0604020202020204" pitchFamily="34" charset="0"/>
              </a:rPr>
              <a:t>Suppose there are </a:t>
            </a:r>
            <a:r>
              <a:rPr lang="tr-TR" dirty="0">
                <a:solidFill>
                  <a:schemeClr val="tx1"/>
                </a:solidFill>
                <a:latin typeface="Arial" panose="020B0604020202020204" pitchFamily="34" charset="0"/>
                <a:cs typeface="Arial" panose="020B0604020202020204" pitchFamily="34" charset="0"/>
              </a:rPr>
              <a:t>‘’n’’</a:t>
            </a:r>
            <a:r>
              <a:rPr lang="en-GB" dirty="0">
                <a:solidFill>
                  <a:schemeClr val="tx1"/>
                </a:solidFill>
                <a:latin typeface="Arial" panose="020B0604020202020204" pitchFamily="34" charset="0"/>
                <a:cs typeface="Arial" panose="020B0604020202020204" pitchFamily="34" charset="0"/>
              </a:rPr>
              <a:t> combinations of hyperparameters</a:t>
            </a:r>
            <a:r>
              <a:rPr lang="tr-TR" dirty="0">
                <a:solidFill>
                  <a:schemeClr val="tx1"/>
                </a:solidFill>
                <a:latin typeface="Arial" panose="020B0604020202020204" pitchFamily="34" charset="0"/>
                <a:cs typeface="Arial" panose="020B0604020202020204" pitchFamily="34" charset="0"/>
              </a:rPr>
              <a:t>:</a:t>
            </a:r>
          </a:p>
          <a:p>
            <a:pPr algn="l"/>
            <a:endParaRPr lang="tr-TR" dirty="0">
              <a:solidFill>
                <a:schemeClr val="tx1"/>
              </a:solidFill>
              <a:latin typeface="Arial" panose="020B0604020202020204" pitchFamily="34" charset="0"/>
              <a:cs typeface="Arial" panose="020B0604020202020204" pitchFamily="34" charset="0"/>
            </a:endParaRPr>
          </a:p>
          <a:p>
            <a:pPr marL="342900" indent="-342900" algn="l">
              <a:buFont typeface="+mj-lt"/>
              <a:buAutoNum type="arabicPeriod"/>
            </a:pPr>
            <a:r>
              <a:rPr lang="tr-TR" dirty="0">
                <a:solidFill>
                  <a:schemeClr val="tx1"/>
                </a:solidFill>
                <a:latin typeface="Arial" panose="020B0604020202020204" pitchFamily="34" charset="0"/>
                <a:cs typeface="Arial" panose="020B0604020202020204" pitchFamily="34" charset="0"/>
              </a:rPr>
              <a:t>C</a:t>
            </a:r>
            <a:r>
              <a:rPr lang="en-GB" dirty="0" err="1">
                <a:solidFill>
                  <a:schemeClr val="tx1"/>
                </a:solidFill>
                <a:latin typeface="Arial" panose="020B0604020202020204" pitchFamily="34" charset="0"/>
                <a:cs typeface="Arial" panose="020B0604020202020204" pitchFamily="34" charset="0"/>
              </a:rPr>
              <a:t>ombinations</a:t>
            </a:r>
            <a:r>
              <a:rPr lang="en-GB" dirty="0">
                <a:solidFill>
                  <a:schemeClr val="tx1"/>
                </a:solidFill>
                <a:latin typeface="Arial" panose="020B0604020202020204" pitchFamily="34" charset="0"/>
                <a:cs typeface="Arial" panose="020B0604020202020204" pitchFamily="34" charset="0"/>
              </a:rPr>
              <a:t> are evaluated with uniformly-allocated budgets (b = B\n).</a:t>
            </a:r>
            <a:endParaRPr lang="tr-TR" dirty="0">
              <a:solidFill>
                <a:schemeClr val="tx1"/>
              </a:solidFill>
              <a:latin typeface="Arial" panose="020B0604020202020204" pitchFamily="34" charset="0"/>
              <a:cs typeface="Arial" panose="020B0604020202020204" pitchFamily="34" charset="0"/>
            </a:endParaRPr>
          </a:p>
          <a:p>
            <a:pPr marL="342900" indent="-342900" algn="l">
              <a:buFont typeface="+mj-lt"/>
              <a:buAutoNum type="arabicPeriod"/>
            </a:pPr>
            <a:endParaRPr lang="tr-TR" dirty="0">
              <a:solidFill>
                <a:schemeClr val="tx1"/>
              </a:solidFill>
              <a:latin typeface="Arial" panose="020B0604020202020204" pitchFamily="34" charset="0"/>
              <a:cs typeface="Arial" panose="020B0604020202020204" pitchFamily="34" charset="0"/>
            </a:endParaRPr>
          </a:p>
          <a:p>
            <a:pPr marL="342900" indent="-342900" algn="l">
              <a:buFont typeface="+mj-lt"/>
              <a:buAutoNum type="arabicPeriod"/>
            </a:pPr>
            <a:r>
              <a:rPr lang="en-GB" dirty="0">
                <a:solidFill>
                  <a:schemeClr val="tx1"/>
                </a:solidFill>
                <a:latin typeface="Arial" panose="020B0604020202020204" pitchFamily="34" charset="0"/>
                <a:cs typeface="Arial" panose="020B0604020202020204" pitchFamily="34" charset="0"/>
              </a:rPr>
              <a:t>Then, according to the evaluation results for each iteration</a:t>
            </a:r>
            <a:r>
              <a:rPr lang="tr-TR" dirty="0">
                <a:solidFill>
                  <a:schemeClr val="tx1"/>
                </a:solidFill>
                <a:latin typeface="Arial" panose="020B0604020202020204" pitchFamily="34" charset="0"/>
                <a:cs typeface="Arial" panose="020B0604020202020204" pitchFamily="34" charset="0"/>
              </a:rPr>
              <a:t>:</a:t>
            </a:r>
          </a:p>
          <a:p>
            <a:pPr marL="628650" lvl="1" indent="-285750" algn="l">
              <a:buFont typeface="Wingdings" panose="05000000000000000000" pitchFamily="2" charset="2"/>
              <a:buChar char="Ø"/>
            </a:pPr>
            <a:r>
              <a:rPr lang="tr-TR" sz="1800" dirty="0">
                <a:solidFill>
                  <a:schemeClr val="tx1"/>
                </a:solidFill>
                <a:latin typeface="Arial" panose="020B0604020202020204" pitchFamily="34" charset="0"/>
                <a:cs typeface="Arial" panose="020B0604020202020204" pitchFamily="34" charset="0"/>
              </a:rPr>
              <a:t>	</a:t>
            </a:r>
            <a:r>
              <a:rPr lang="tr-TR" sz="1800" dirty="0" err="1">
                <a:solidFill>
                  <a:schemeClr val="tx1"/>
                </a:solidFill>
                <a:latin typeface="Arial" panose="020B0604020202020204" pitchFamily="34" charset="0"/>
                <a:cs typeface="Arial" panose="020B0604020202020204" pitchFamily="34" charset="0"/>
              </a:rPr>
              <a:t>The</a:t>
            </a:r>
            <a:r>
              <a:rPr lang="tr-TR" sz="1800" dirty="0">
                <a:solidFill>
                  <a:schemeClr val="tx1"/>
                </a:solidFill>
                <a:latin typeface="Arial" panose="020B0604020202020204" pitchFamily="34" charset="0"/>
                <a:cs typeface="Arial" panose="020B0604020202020204" pitchFamily="34" charset="0"/>
              </a:rPr>
              <a:t> </a:t>
            </a:r>
            <a:r>
              <a:rPr lang="en-GB" sz="1800" dirty="0">
                <a:solidFill>
                  <a:schemeClr val="tx1"/>
                </a:solidFill>
                <a:latin typeface="Arial" panose="020B0604020202020204" pitchFamily="34" charset="0"/>
                <a:cs typeface="Arial" panose="020B0604020202020204" pitchFamily="34" charset="0"/>
              </a:rPr>
              <a:t>poorly-performing </a:t>
            </a:r>
            <a:r>
              <a:rPr lang="tr-TR" sz="1800" dirty="0" err="1">
                <a:solidFill>
                  <a:schemeClr val="tx1"/>
                </a:solidFill>
                <a:latin typeface="Arial" panose="020B0604020202020204" pitchFamily="34" charset="0"/>
                <a:cs typeface="Arial" panose="020B0604020202020204" pitchFamily="34" charset="0"/>
              </a:rPr>
              <a:t>half</a:t>
            </a:r>
            <a:r>
              <a:rPr lang="en-GB" sz="1800" dirty="0">
                <a:solidFill>
                  <a:schemeClr val="tx1"/>
                </a:solidFill>
                <a:latin typeface="Arial" panose="020B0604020202020204" pitchFamily="34" charset="0"/>
                <a:cs typeface="Arial" panose="020B0604020202020204" pitchFamily="34" charset="0"/>
              </a:rPr>
              <a:t> </a:t>
            </a:r>
            <a:r>
              <a:rPr lang="tr-TR" sz="1800" dirty="0">
                <a:solidFill>
                  <a:schemeClr val="tx1"/>
                </a:solidFill>
                <a:latin typeface="Arial" panose="020B0604020202020204" pitchFamily="34" charset="0"/>
                <a:cs typeface="Arial" panose="020B0604020202020204" pitchFamily="34" charset="0"/>
              </a:rPr>
              <a:t>is</a:t>
            </a:r>
            <a:r>
              <a:rPr lang="en-GB" sz="1800" dirty="0">
                <a:solidFill>
                  <a:schemeClr val="tx1"/>
                </a:solidFill>
                <a:latin typeface="Arial" panose="020B0604020202020204" pitchFamily="34" charset="0"/>
                <a:cs typeface="Arial" panose="020B0604020202020204" pitchFamily="34" charset="0"/>
              </a:rPr>
              <a:t> eliminated.</a:t>
            </a:r>
            <a:endParaRPr lang="tr-TR" sz="1800" dirty="0">
              <a:solidFill>
                <a:schemeClr val="tx1"/>
              </a:solidFill>
              <a:latin typeface="Arial" panose="020B0604020202020204" pitchFamily="34" charset="0"/>
              <a:cs typeface="Arial" panose="020B0604020202020204" pitchFamily="34" charset="0"/>
            </a:endParaRPr>
          </a:p>
          <a:p>
            <a:pPr marL="628650" lvl="1" indent="-285750" algn="l">
              <a:buFont typeface="Wingdings" panose="05000000000000000000" pitchFamily="2" charset="2"/>
              <a:buChar char="Ø"/>
            </a:pPr>
            <a:r>
              <a:rPr lang="tr-TR" sz="2000" dirty="0">
                <a:solidFill>
                  <a:schemeClr val="tx1"/>
                </a:solidFill>
                <a:latin typeface="Arial" panose="020B0604020202020204" pitchFamily="34" charset="0"/>
                <a:cs typeface="Arial" panose="020B0604020202020204" pitchFamily="34" charset="0"/>
              </a:rPr>
              <a:t>    </a:t>
            </a:r>
            <a:r>
              <a:rPr lang="en-GB" sz="2000" dirty="0">
                <a:solidFill>
                  <a:schemeClr val="tx1"/>
                </a:solidFill>
                <a:latin typeface="Arial" panose="020B0604020202020204" pitchFamily="34" charset="0"/>
                <a:cs typeface="Arial" panose="020B0604020202020204" pitchFamily="34" charset="0"/>
              </a:rPr>
              <a:t>The better performing half is passed to the next iteration with double budgets</a:t>
            </a:r>
            <a:r>
              <a:rPr lang="tr-TR" sz="2000" dirty="0">
                <a:solidFill>
                  <a:schemeClr val="tx1"/>
                </a:solidFill>
                <a:latin typeface="Arial" panose="020B0604020202020204" pitchFamily="34" charset="0"/>
                <a:cs typeface="Arial" panose="020B0604020202020204" pitchFamily="34" charset="0"/>
              </a:rPr>
              <a:t> </a:t>
            </a:r>
            <a:r>
              <a:rPr lang="en-GB" sz="2000" b="1" dirty="0">
                <a:solidFill>
                  <a:srgbClr val="FF0000"/>
                </a:solidFill>
                <a:latin typeface="Arial" panose="020B0604020202020204" pitchFamily="34" charset="0"/>
                <a:cs typeface="Arial" panose="020B0604020202020204" pitchFamily="34" charset="0"/>
              </a:rPr>
              <a:t>(b</a:t>
            </a:r>
            <a:r>
              <a:rPr lang="en-GB" sz="2000" b="1" baseline="-25000" dirty="0">
                <a:solidFill>
                  <a:srgbClr val="FF0000"/>
                </a:solidFill>
                <a:latin typeface="Arial" panose="020B0604020202020204" pitchFamily="34" charset="0"/>
                <a:cs typeface="Arial" panose="020B0604020202020204" pitchFamily="34" charset="0"/>
              </a:rPr>
              <a:t>i+1 </a:t>
            </a:r>
            <a:r>
              <a:rPr lang="en-GB" sz="2000" b="1" dirty="0">
                <a:solidFill>
                  <a:srgbClr val="FF0000"/>
                </a:solidFill>
                <a:latin typeface="Arial" panose="020B0604020202020204" pitchFamily="34" charset="0"/>
                <a:cs typeface="Arial" panose="020B0604020202020204" pitchFamily="34" charset="0"/>
              </a:rPr>
              <a:t>= 2 * b)</a:t>
            </a:r>
            <a:endParaRPr lang="tr-TR" sz="1800" b="1" dirty="0">
              <a:solidFill>
                <a:srgbClr val="FF0000"/>
              </a:solidFill>
              <a:latin typeface="Arial" panose="020B0604020202020204" pitchFamily="34" charset="0"/>
              <a:cs typeface="Arial" panose="020B0604020202020204" pitchFamily="34" charset="0"/>
            </a:endParaRPr>
          </a:p>
          <a:p>
            <a:pPr algn="l"/>
            <a:r>
              <a:rPr lang="tr-TR" dirty="0">
                <a:solidFill>
                  <a:schemeClr val="tx1"/>
                </a:solidFill>
                <a:latin typeface="Arial" panose="020B0604020202020204" pitchFamily="34" charset="0"/>
                <a:cs typeface="Arial" panose="020B0604020202020204" pitchFamily="34" charset="0"/>
              </a:rPr>
              <a:t>	</a:t>
            </a:r>
          </a:p>
          <a:p>
            <a:pPr algn="l"/>
            <a:r>
              <a:rPr lang="tr-TR" dirty="0">
                <a:solidFill>
                  <a:schemeClr val="tx1"/>
                </a:solidFill>
                <a:latin typeface="Arial" panose="020B0604020202020204" pitchFamily="34" charset="0"/>
                <a:cs typeface="Arial" panose="020B0604020202020204" pitchFamily="34" charset="0"/>
              </a:rPr>
              <a:t>	</a:t>
            </a:r>
          </a:p>
          <a:p>
            <a:pPr algn="l"/>
            <a:r>
              <a:rPr lang="tr-TR" dirty="0">
                <a:solidFill>
                  <a:schemeClr val="tx1"/>
                </a:solidFill>
                <a:latin typeface="Arial" panose="020B0604020202020204" pitchFamily="34" charset="0"/>
                <a:cs typeface="Arial" panose="020B0604020202020204" pitchFamily="34" charset="0"/>
              </a:rPr>
              <a:t>3.</a:t>
            </a:r>
            <a:r>
              <a:rPr lang="en-GB" dirty="0">
                <a:solidFill>
                  <a:schemeClr val="tx1"/>
                </a:solidFill>
              </a:rPr>
              <a:t> </a:t>
            </a:r>
            <a:r>
              <a:rPr lang="tr-TR" dirty="0">
                <a:solidFill>
                  <a:schemeClr val="tx1"/>
                </a:solidFill>
              </a:rPr>
              <a:t>R</a:t>
            </a:r>
            <a:r>
              <a:rPr lang="en-GB" dirty="0" err="1">
                <a:solidFill>
                  <a:schemeClr val="tx1"/>
                </a:solidFill>
              </a:rPr>
              <a:t>epeat</a:t>
            </a:r>
            <a:r>
              <a:rPr lang="tr-TR" dirty="0">
                <a:solidFill>
                  <a:schemeClr val="tx1"/>
                </a:solidFill>
              </a:rPr>
              <a:t> </a:t>
            </a:r>
            <a:r>
              <a:rPr lang="tr-TR" dirty="0" err="1">
                <a:solidFill>
                  <a:schemeClr val="tx1"/>
                </a:solidFill>
              </a:rPr>
              <a:t>the</a:t>
            </a:r>
            <a:r>
              <a:rPr lang="tr-TR" dirty="0">
                <a:solidFill>
                  <a:schemeClr val="tx1"/>
                </a:solidFill>
              </a:rPr>
              <a:t> </a:t>
            </a:r>
            <a:r>
              <a:rPr lang="tr-TR" dirty="0" err="1">
                <a:solidFill>
                  <a:schemeClr val="tx1"/>
                </a:solidFill>
              </a:rPr>
              <a:t>process</a:t>
            </a:r>
            <a:r>
              <a:rPr lang="en-GB" dirty="0">
                <a:solidFill>
                  <a:schemeClr val="tx1"/>
                </a:solidFill>
              </a:rPr>
              <a:t> until the final optimal hyper-parameter combination is detected.</a:t>
            </a:r>
            <a:endParaRPr lang="tr-TR" dirty="0">
              <a:solidFill>
                <a:schemeClr val="tx1"/>
              </a:solidFill>
              <a:latin typeface="Arial" panose="020B0604020202020204" pitchFamily="34" charset="0"/>
              <a:cs typeface="Arial" panose="020B0604020202020204" pitchFamily="34" charset="0"/>
            </a:endParaRPr>
          </a:p>
          <a:p>
            <a:pPr algn="l"/>
            <a:endParaRPr lang="tr-TR" dirty="0">
              <a:solidFill>
                <a:schemeClr val="tx1"/>
              </a:solidFill>
            </a:endParaRPr>
          </a:p>
        </p:txBody>
      </p:sp>
    </p:spTree>
    <p:extLst>
      <p:ext uri="{BB962C8B-B14F-4D97-AF65-F5344CB8AC3E}">
        <p14:creationId xmlns:p14="http://schemas.microsoft.com/office/powerpoint/2010/main" val="33900946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B4768C28-BA2D-D87E-8861-926F4D9EA99E}"/>
              </a:ext>
            </a:extLst>
          </p:cNvPr>
          <p:cNvSpPr>
            <a:spLocks noGrp="1"/>
          </p:cNvSpPr>
          <p:nvPr>
            <p:ph type="ctrTitle"/>
          </p:nvPr>
        </p:nvSpPr>
        <p:spPr>
          <a:xfrm>
            <a:off x="189271" y="178052"/>
            <a:ext cx="6581669" cy="369332"/>
          </a:xfrm>
        </p:spPr>
        <p:txBody>
          <a:bodyPr/>
          <a:lstStyle/>
          <a:p>
            <a:pPr algn="l"/>
            <a:r>
              <a:rPr lang="tr-TR" sz="2400" i="0" dirty="0" err="1">
                <a:solidFill>
                  <a:srgbClr val="A1A1A1"/>
                </a:solidFill>
                <a:effectLst/>
                <a:latin typeface="Söhne"/>
              </a:rPr>
              <a:t>Successive</a:t>
            </a:r>
            <a:r>
              <a:rPr lang="tr-TR" sz="2400" i="0" dirty="0">
                <a:solidFill>
                  <a:srgbClr val="A1A1A1"/>
                </a:solidFill>
                <a:effectLst/>
                <a:latin typeface="Söhne"/>
              </a:rPr>
              <a:t> </a:t>
            </a:r>
            <a:r>
              <a:rPr lang="tr-TR" sz="2400" i="0" dirty="0" err="1">
                <a:solidFill>
                  <a:srgbClr val="A1A1A1"/>
                </a:solidFill>
                <a:effectLst/>
                <a:latin typeface="Söhne"/>
              </a:rPr>
              <a:t>Halving</a:t>
            </a:r>
            <a:endParaRPr lang="tr-TR" sz="2400" dirty="0">
              <a:solidFill>
                <a:srgbClr val="A1A1A1"/>
              </a:solidFill>
            </a:endParaRPr>
          </a:p>
        </p:txBody>
      </p:sp>
      <p:sp>
        <p:nvSpPr>
          <p:cNvPr id="4" name="Veri Yer Tutucusu 3">
            <a:extLst>
              <a:ext uri="{FF2B5EF4-FFF2-40B4-BE49-F238E27FC236}">
                <a16:creationId xmlns:a16="http://schemas.microsoft.com/office/drawing/2014/main" id="{06FDC65D-A496-D0F5-97DD-0E203B7D50FC}"/>
              </a:ext>
            </a:extLst>
          </p:cNvPr>
          <p:cNvSpPr>
            <a:spLocks noGrp="1"/>
          </p:cNvSpPr>
          <p:nvPr>
            <p:ph type="dt" sz="half" idx="10"/>
          </p:nvPr>
        </p:nvSpPr>
        <p:spPr/>
        <p:txBody>
          <a:bodyPr/>
          <a:lstStyle/>
          <a:p>
            <a:fld id="{7C84B45E-4ACC-4AC2-8643-E191D8E7A7BE}" type="datetimeyyyy">
              <a:rPr lang="en-DE" smtClean="0"/>
              <a:t>2024</a:t>
            </a:fld>
            <a:endParaRPr lang="en-DE"/>
          </a:p>
        </p:txBody>
      </p:sp>
      <p:sp>
        <p:nvSpPr>
          <p:cNvPr id="5" name="Alt Bilgi Yer Tutucusu 4">
            <a:extLst>
              <a:ext uri="{FF2B5EF4-FFF2-40B4-BE49-F238E27FC236}">
                <a16:creationId xmlns:a16="http://schemas.microsoft.com/office/drawing/2014/main" id="{9C597F22-F699-05AA-6CB3-860C76ED9051}"/>
              </a:ext>
            </a:extLst>
          </p:cNvPr>
          <p:cNvSpPr>
            <a:spLocks noGrp="1"/>
          </p:cNvSpPr>
          <p:nvPr>
            <p:ph type="ftr" sz="quarter" idx="11"/>
          </p:nvPr>
        </p:nvSpPr>
        <p:spPr/>
        <p:txBody>
          <a:bodyPr/>
          <a:lstStyle/>
          <a:p>
            <a:r>
              <a:rPr lang="tr-TR"/>
              <a:t>Universität Passau - Ali Haydar Özdağ</a:t>
            </a:r>
            <a:endParaRPr lang="en-DE"/>
          </a:p>
        </p:txBody>
      </p:sp>
      <p:sp>
        <p:nvSpPr>
          <p:cNvPr id="6" name="Slayt Numarası Yer Tutucusu 5">
            <a:extLst>
              <a:ext uri="{FF2B5EF4-FFF2-40B4-BE49-F238E27FC236}">
                <a16:creationId xmlns:a16="http://schemas.microsoft.com/office/drawing/2014/main" id="{1373E3E4-F395-9FD7-8BD5-7C07F877B0F5}"/>
              </a:ext>
            </a:extLst>
          </p:cNvPr>
          <p:cNvSpPr>
            <a:spLocks noGrp="1"/>
          </p:cNvSpPr>
          <p:nvPr>
            <p:ph type="sldNum" sz="quarter" idx="12"/>
          </p:nvPr>
        </p:nvSpPr>
        <p:spPr/>
        <p:txBody>
          <a:bodyPr/>
          <a:lstStyle/>
          <a:p>
            <a:fld id="{FB45117F-EB08-409A-B471-9C70766EC929}" type="slidenum">
              <a:rPr lang="en-DE" smtClean="0"/>
              <a:t>33</a:t>
            </a:fld>
            <a:endParaRPr lang="en-DE"/>
          </a:p>
        </p:txBody>
      </p:sp>
      <p:pic>
        <p:nvPicPr>
          <p:cNvPr id="7" name="Resim 6" descr="çizgi, diyagram, öykü gelişim çizgisi; kumpas; grafiğini çıkarma, paralel içeren bir resim&#10;&#10;Açıklama otomatik olarak oluşturuldu">
            <a:extLst>
              <a:ext uri="{FF2B5EF4-FFF2-40B4-BE49-F238E27FC236}">
                <a16:creationId xmlns:a16="http://schemas.microsoft.com/office/drawing/2014/main" id="{A8A91F99-7338-885A-1BB0-0AA9CC0DA4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65265"/>
            <a:ext cx="9144000" cy="4327469"/>
          </a:xfrm>
          <a:prstGeom prst="rect">
            <a:avLst/>
          </a:prstGeom>
        </p:spPr>
      </p:pic>
      <p:sp>
        <p:nvSpPr>
          <p:cNvPr id="9" name="Metin kutusu 8">
            <a:extLst>
              <a:ext uri="{FF2B5EF4-FFF2-40B4-BE49-F238E27FC236}">
                <a16:creationId xmlns:a16="http://schemas.microsoft.com/office/drawing/2014/main" id="{565E2D89-6BD8-44DC-E136-9969984293F4}"/>
              </a:ext>
            </a:extLst>
          </p:cNvPr>
          <p:cNvSpPr txBox="1"/>
          <p:nvPr/>
        </p:nvSpPr>
        <p:spPr>
          <a:xfrm>
            <a:off x="93784" y="5592734"/>
            <a:ext cx="7420707" cy="215444"/>
          </a:xfrm>
          <a:prstGeom prst="rect">
            <a:avLst/>
          </a:prstGeom>
          <a:noFill/>
        </p:spPr>
        <p:txBody>
          <a:bodyPr wrap="square">
            <a:spAutoFit/>
          </a:bodyPr>
          <a:lstStyle/>
          <a:p>
            <a:r>
              <a:rPr lang="tr-TR" sz="800" dirty="0"/>
              <a:t>https://www.automl.org/blog-2nd-automl-challenge/</a:t>
            </a:r>
          </a:p>
        </p:txBody>
      </p:sp>
    </p:spTree>
    <p:extLst>
      <p:ext uri="{BB962C8B-B14F-4D97-AF65-F5344CB8AC3E}">
        <p14:creationId xmlns:p14="http://schemas.microsoft.com/office/powerpoint/2010/main" val="217199364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lt Başlık 2">
            <a:extLst>
              <a:ext uri="{FF2B5EF4-FFF2-40B4-BE49-F238E27FC236}">
                <a16:creationId xmlns:a16="http://schemas.microsoft.com/office/drawing/2014/main" id="{B12A58FC-28F4-F6FD-3BF5-4D35BAE0B448}"/>
              </a:ext>
            </a:extLst>
          </p:cNvPr>
          <p:cNvSpPr>
            <a:spLocks noGrp="1"/>
          </p:cNvSpPr>
          <p:nvPr>
            <p:ph type="subTitle" idx="1"/>
          </p:nvPr>
        </p:nvSpPr>
        <p:spPr>
          <a:xfrm>
            <a:off x="189271" y="936010"/>
            <a:ext cx="8762224" cy="4985980"/>
          </a:xfrm>
        </p:spPr>
        <p:txBody>
          <a:bodyPr/>
          <a:lstStyle/>
          <a:p>
            <a:pPr algn="l"/>
            <a:r>
              <a:rPr lang="en-GB" b="1" i="0" dirty="0">
                <a:solidFill>
                  <a:schemeClr val="tx1"/>
                </a:solidFill>
                <a:effectLst/>
              </a:rPr>
              <a:t>Advantages:</a:t>
            </a:r>
            <a:endParaRPr lang="tr-TR" b="1" i="0" dirty="0">
              <a:solidFill>
                <a:schemeClr val="tx1"/>
              </a:solidFill>
              <a:effectLst/>
            </a:endParaRPr>
          </a:p>
          <a:p>
            <a:pPr algn="l"/>
            <a:endParaRPr lang="en-GB" b="0" i="0" dirty="0">
              <a:solidFill>
                <a:schemeClr val="tx1"/>
              </a:solidFill>
              <a:effectLst/>
            </a:endParaRPr>
          </a:p>
          <a:p>
            <a:pPr marL="285750" indent="-285750" algn="l">
              <a:buFont typeface="Arial" panose="020B0604020202020204" pitchFamily="34" charset="0"/>
              <a:buChar char="•"/>
            </a:pPr>
            <a:r>
              <a:rPr lang="en-GB" i="0" dirty="0">
                <a:solidFill>
                  <a:schemeClr val="tx1"/>
                </a:solidFill>
                <a:effectLst/>
                <a:cs typeface="Arial" panose="020B0604020202020204" pitchFamily="34" charset="0"/>
              </a:rPr>
              <a:t>Efficiency: </a:t>
            </a:r>
            <a:r>
              <a:rPr lang="en-GB" b="0" i="0" dirty="0">
                <a:solidFill>
                  <a:schemeClr val="tx1"/>
                </a:solidFill>
                <a:effectLst/>
              </a:rPr>
              <a:t>rapid testing of many combinations</a:t>
            </a:r>
            <a:endParaRPr lang="tr-TR" b="0" i="0" dirty="0">
              <a:solidFill>
                <a:schemeClr val="tx1"/>
              </a:solidFill>
              <a:effectLst/>
            </a:endParaRPr>
          </a:p>
          <a:p>
            <a:pPr marL="285750" indent="-285750" algn="l">
              <a:buFont typeface="Arial" panose="020B0604020202020204" pitchFamily="34" charset="0"/>
              <a:buChar char="•"/>
            </a:pPr>
            <a:endParaRPr lang="tr-TR" b="0" i="0" dirty="0">
              <a:solidFill>
                <a:schemeClr val="tx1"/>
              </a:solidFill>
              <a:effectLst/>
            </a:endParaRPr>
          </a:p>
          <a:p>
            <a:pPr marL="285750" indent="-285750" algn="l">
              <a:buFont typeface="Arial" panose="020B0604020202020204" pitchFamily="34" charset="0"/>
              <a:buChar char="•"/>
            </a:pPr>
            <a:r>
              <a:rPr lang="en-GB" i="0" dirty="0">
                <a:solidFill>
                  <a:schemeClr val="tx1"/>
                </a:solidFill>
                <a:effectLst/>
                <a:cs typeface="Arial" panose="020B0604020202020204" pitchFamily="34" charset="0"/>
              </a:rPr>
              <a:t>Resource Optimization: It eliminates low-performing </a:t>
            </a:r>
            <a:r>
              <a:rPr lang="tr-TR" i="0" dirty="0" err="1">
                <a:solidFill>
                  <a:schemeClr val="tx1"/>
                </a:solidFill>
                <a:effectLst/>
                <a:cs typeface="Arial" panose="020B0604020202020204" pitchFamily="34" charset="0"/>
              </a:rPr>
              <a:t>combinations</a:t>
            </a:r>
            <a:endParaRPr lang="tr-TR" i="0" dirty="0">
              <a:solidFill>
                <a:schemeClr val="tx1"/>
              </a:solidFill>
              <a:effectLst/>
              <a:cs typeface="Arial" panose="020B0604020202020204" pitchFamily="34" charset="0"/>
            </a:endParaRPr>
          </a:p>
          <a:p>
            <a:pPr marL="285750" indent="-285750" algn="l">
              <a:buFont typeface="Arial" panose="020B0604020202020204" pitchFamily="34" charset="0"/>
              <a:buChar char="•"/>
            </a:pPr>
            <a:endParaRPr lang="tr-TR" i="0" dirty="0">
              <a:solidFill>
                <a:schemeClr val="tx1"/>
              </a:solidFill>
              <a:effectLst/>
              <a:cs typeface="Arial" panose="020B0604020202020204" pitchFamily="34" charset="0"/>
            </a:endParaRPr>
          </a:p>
          <a:p>
            <a:pPr marL="285750" indent="-285750" algn="l">
              <a:buFont typeface="Arial" panose="020B0604020202020204" pitchFamily="34" charset="0"/>
              <a:buChar char="•"/>
            </a:pPr>
            <a:r>
              <a:rPr lang="en-GB" i="0" dirty="0">
                <a:solidFill>
                  <a:schemeClr val="tx1"/>
                </a:solidFill>
                <a:effectLst/>
                <a:cs typeface="Arial" panose="020B0604020202020204" pitchFamily="34" charset="0"/>
              </a:rPr>
              <a:t>Simplicity and Applicability: The algorithm is relatively simple and easy to implement</a:t>
            </a:r>
            <a:r>
              <a:rPr lang="en-GB" b="0" i="0" dirty="0">
                <a:solidFill>
                  <a:schemeClr val="tx1"/>
                </a:solidFill>
                <a:effectLst/>
              </a:rPr>
              <a:t>.</a:t>
            </a:r>
            <a:endParaRPr lang="tr-TR" b="0" i="0" dirty="0">
              <a:solidFill>
                <a:schemeClr val="tx1"/>
              </a:solidFill>
              <a:effectLst/>
            </a:endParaRPr>
          </a:p>
          <a:p>
            <a:pPr marL="285750" indent="-285750" algn="l">
              <a:buFont typeface="Arial" panose="020B0604020202020204" pitchFamily="34" charset="0"/>
              <a:buChar char="•"/>
            </a:pPr>
            <a:endParaRPr lang="tr-TR" dirty="0">
              <a:solidFill>
                <a:schemeClr val="tx1"/>
              </a:solidFill>
            </a:endParaRPr>
          </a:p>
          <a:p>
            <a:pPr marL="285750" indent="-285750" algn="l">
              <a:buFont typeface="Arial" panose="020B0604020202020204" pitchFamily="34" charset="0"/>
              <a:buChar char="•"/>
            </a:pPr>
            <a:endParaRPr lang="en-GB" b="0" i="0" dirty="0">
              <a:solidFill>
                <a:schemeClr val="tx1"/>
              </a:solidFill>
              <a:effectLst/>
            </a:endParaRPr>
          </a:p>
          <a:p>
            <a:pPr algn="l"/>
            <a:r>
              <a:rPr lang="en-GB" b="1" i="0" dirty="0">
                <a:solidFill>
                  <a:schemeClr val="tx1"/>
                </a:solidFill>
                <a:effectLst/>
              </a:rPr>
              <a:t>Disadvantages:</a:t>
            </a:r>
            <a:endParaRPr lang="tr-TR" b="1" i="0" dirty="0">
              <a:solidFill>
                <a:schemeClr val="tx1"/>
              </a:solidFill>
              <a:effectLst/>
            </a:endParaRPr>
          </a:p>
          <a:p>
            <a:pPr algn="l"/>
            <a:endParaRPr lang="tr-TR" dirty="0">
              <a:solidFill>
                <a:schemeClr val="tx1"/>
              </a:solidFill>
            </a:endParaRPr>
          </a:p>
          <a:p>
            <a:pPr marL="285750" indent="-285750" algn="l" rtl="0">
              <a:buFont typeface="Arial" panose="020B0604020202020204" pitchFamily="34" charset="0"/>
              <a:buChar char="•"/>
            </a:pPr>
            <a:r>
              <a:rPr lang="en-GB" i="0" dirty="0">
                <a:solidFill>
                  <a:schemeClr val="tx1"/>
                </a:solidFill>
                <a:effectLst/>
              </a:rPr>
              <a:t>Importance of Hyperparameter Distribution</a:t>
            </a:r>
            <a:r>
              <a:rPr lang="tr-TR" b="0" i="0" dirty="0">
                <a:solidFill>
                  <a:schemeClr val="tx1"/>
                </a:solidFill>
                <a:effectLst/>
              </a:rPr>
              <a:t>: </a:t>
            </a:r>
            <a:r>
              <a:rPr lang="en-GB" sz="1800" b="0" i="0" dirty="0">
                <a:solidFill>
                  <a:schemeClr val="tx1"/>
                </a:solidFill>
                <a:effectLst/>
              </a:rPr>
              <a:t>If good combinations are not chosen initially, it may not produce the best results.</a:t>
            </a:r>
            <a:endParaRPr lang="tr-TR" sz="1800" b="0" i="0" dirty="0">
              <a:solidFill>
                <a:schemeClr val="tx1"/>
              </a:solidFill>
              <a:effectLst/>
            </a:endParaRPr>
          </a:p>
          <a:p>
            <a:pPr marL="285750" indent="-285750" algn="l" rtl="0">
              <a:buFont typeface="Arial" panose="020B0604020202020204" pitchFamily="34" charset="0"/>
              <a:buChar char="•"/>
            </a:pPr>
            <a:endParaRPr lang="tr-TR" sz="1800" b="0" i="0" dirty="0">
              <a:solidFill>
                <a:schemeClr val="tx1"/>
              </a:solidFill>
              <a:effectLst/>
            </a:endParaRPr>
          </a:p>
          <a:p>
            <a:pPr marL="285750" indent="-285750" algn="l">
              <a:buFont typeface="Arial" panose="020B0604020202020204" pitchFamily="34" charset="0"/>
              <a:buChar char="•"/>
            </a:pPr>
            <a:r>
              <a:rPr lang="en-GB" i="0" dirty="0">
                <a:solidFill>
                  <a:schemeClr val="tx1"/>
                </a:solidFill>
                <a:effectLst/>
              </a:rPr>
              <a:t>Risk of Early Elimination</a:t>
            </a:r>
            <a:r>
              <a:rPr lang="en-GB" b="0" i="0" dirty="0">
                <a:solidFill>
                  <a:schemeClr val="tx1"/>
                </a:solidFill>
                <a:effectLst/>
              </a:rPr>
              <a:t> </a:t>
            </a:r>
            <a:endParaRPr lang="tr-TR" b="0" i="0" dirty="0">
              <a:solidFill>
                <a:schemeClr val="tx1"/>
              </a:solidFill>
              <a:effectLst/>
            </a:endParaRPr>
          </a:p>
          <a:p>
            <a:pPr marL="285750" indent="-285750" algn="l">
              <a:buFont typeface="Arial" panose="020B0604020202020204" pitchFamily="34" charset="0"/>
              <a:buChar char="•"/>
            </a:pPr>
            <a:endParaRPr lang="tr-TR" b="0" i="0" dirty="0">
              <a:solidFill>
                <a:schemeClr val="tx1"/>
              </a:solidFill>
              <a:effectLst/>
            </a:endParaRPr>
          </a:p>
          <a:p>
            <a:pPr marL="285750" indent="-285750" algn="l">
              <a:buFont typeface="Arial" panose="020B0604020202020204" pitchFamily="34" charset="0"/>
              <a:buChar char="•"/>
            </a:pPr>
            <a:r>
              <a:rPr lang="en-GB" i="0" dirty="0">
                <a:solidFill>
                  <a:schemeClr val="tx1"/>
                </a:solidFill>
                <a:effectLst/>
              </a:rPr>
              <a:t>Tuning Required</a:t>
            </a:r>
            <a:endParaRPr lang="tr-TR" dirty="0">
              <a:solidFill>
                <a:schemeClr val="tx1"/>
              </a:solidFill>
            </a:endParaRPr>
          </a:p>
        </p:txBody>
      </p:sp>
      <p:sp>
        <p:nvSpPr>
          <p:cNvPr id="4" name="Veri Yer Tutucusu 3">
            <a:extLst>
              <a:ext uri="{FF2B5EF4-FFF2-40B4-BE49-F238E27FC236}">
                <a16:creationId xmlns:a16="http://schemas.microsoft.com/office/drawing/2014/main" id="{CFC1A2D5-1B93-908C-EAD1-7AABEDBDEFC9}"/>
              </a:ext>
            </a:extLst>
          </p:cNvPr>
          <p:cNvSpPr>
            <a:spLocks noGrp="1"/>
          </p:cNvSpPr>
          <p:nvPr>
            <p:ph type="dt" sz="half" idx="10"/>
          </p:nvPr>
        </p:nvSpPr>
        <p:spPr/>
        <p:txBody>
          <a:bodyPr/>
          <a:lstStyle/>
          <a:p>
            <a:fld id="{7C84B45E-4ACC-4AC2-8643-E191D8E7A7BE}" type="datetimeyyyy">
              <a:rPr lang="en-DE" smtClean="0"/>
              <a:t>2024</a:t>
            </a:fld>
            <a:endParaRPr lang="en-DE"/>
          </a:p>
        </p:txBody>
      </p:sp>
      <p:sp>
        <p:nvSpPr>
          <p:cNvPr id="5" name="Alt Bilgi Yer Tutucusu 4">
            <a:extLst>
              <a:ext uri="{FF2B5EF4-FFF2-40B4-BE49-F238E27FC236}">
                <a16:creationId xmlns:a16="http://schemas.microsoft.com/office/drawing/2014/main" id="{9B097757-A112-3BE1-D2EA-A40920C47C85}"/>
              </a:ext>
            </a:extLst>
          </p:cNvPr>
          <p:cNvSpPr>
            <a:spLocks noGrp="1"/>
          </p:cNvSpPr>
          <p:nvPr>
            <p:ph type="ftr" sz="quarter" idx="11"/>
          </p:nvPr>
        </p:nvSpPr>
        <p:spPr/>
        <p:txBody>
          <a:bodyPr/>
          <a:lstStyle/>
          <a:p>
            <a:r>
              <a:rPr lang="tr-TR"/>
              <a:t>Universität Passau - Ali Haydar Özdağ</a:t>
            </a:r>
            <a:endParaRPr lang="en-DE"/>
          </a:p>
        </p:txBody>
      </p:sp>
      <p:sp>
        <p:nvSpPr>
          <p:cNvPr id="6" name="Slayt Numarası Yer Tutucusu 5">
            <a:extLst>
              <a:ext uri="{FF2B5EF4-FFF2-40B4-BE49-F238E27FC236}">
                <a16:creationId xmlns:a16="http://schemas.microsoft.com/office/drawing/2014/main" id="{C68C64AD-E264-7A2F-895F-DB7C938E26D2}"/>
              </a:ext>
            </a:extLst>
          </p:cNvPr>
          <p:cNvSpPr>
            <a:spLocks noGrp="1"/>
          </p:cNvSpPr>
          <p:nvPr>
            <p:ph type="sldNum" sz="quarter" idx="12"/>
          </p:nvPr>
        </p:nvSpPr>
        <p:spPr/>
        <p:txBody>
          <a:bodyPr/>
          <a:lstStyle/>
          <a:p>
            <a:fld id="{FB45117F-EB08-409A-B471-9C70766EC929}" type="slidenum">
              <a:rPr lang="en-DE" smtClean="0"/>
              <a:t>34</a:t>
            </a:fld>
            <a:endParaRPr lang="en-DE"/>
          </a:p>
        </p:txBody>
      </p:sp>
      <p:sp>
        <p:nvSpPr>
          <p:cNvPr id="7" name="Başlık 1">
            <a:extLst>
              <a:ext uri="{FF2B5EF4-FFF2-40B4-BE49-F238E27FC236}">
                <a16:creationId xmlns:a16="http://schemas.microsoft.com/office/drawing/2014/main" id="{ECA7AFB5-A3FF-6252-2F5C-65B4EA3592F2}"/>
              </a:ext>
            </a:extLst>
          </p:cNvPr>
          <p:cNvSpPr>
            <a:spLocks noGrp="1"/>
          </p:cNvSpPr>
          <p:nvPr>
            <p:ph type="ctrTitle"/>
          </p:nvPr>
        </p:nvSpPr>
        <p:spPr>
          <a:xfrm>
            <a:off x="189271" y="178052"/>
            <a:ext cx="6581669" cy="369332"/>
          </a:xfrm>
        </p:spPr>
        <p:txBody>
          <a:bodyPr/>
          <a:lstStyle/>
          <a:p>
            <a:pPr algn="l"/>
            <a:r>
              <a:rPr lang="tr-TR" sz="2400" i="0" dirty="0" err="1">
                <a:solidFill>
                  <a:srgbClr val="A1A1A1"/>
                </a:solidFill>
                <a:effectLst/>
                <a:latin typeface="Söhne"/>
              </a:rPr>
              <a:t>Successive</a:t>
            </a:r>
            <a:r>
              <a:rPr lang="tr-TR" sz="2400" i="0" dirty="0">
                <a:solidFill>
                  <a:srgbClr val="A1A1A1"/>
                </a:solidFill>
                <a:effectLst/>
                <a:latin typeface="Söhne"/>
              </a:rPr>
              <a:t> </a:t>
            </a:r>
            <a:r>
              <a:rPr lang="tr-TR" sz="2400" i="0" dirty="0" err="1">
                <a:solidFill>
                  <a:srgbClr val="A1A1A1"/>
                </a:solidFill>
                <a:effectLst/>
                <a:latin typeface="Söhne"/>
              </a:rPr>
              <a:t>Halving</a:t>
            </a:r>
            <a:endParaRPr lang="tr-TR" sz="2400" dirty="0">
              <a:solidFill>
                <a:srgbClr val="A1A1A1"/>
              </a:solidFill>
            </a:endParaRPr>
          </a:p>
        </p:txBody>
      </p:sp>
    </p:spTree>
    <p:extLst>
      <p:ext uri="{BB962C8B-B14F-4D97-AF65-F5344CB8AC3E}">
        <p14:creationId xmlns:p14="http://schemas.microsoft.com/office/powerpoint/2010/main" val="386810121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B4768C28-BA2D-D87E-8861-926F4D9EA99E}"/>
              </a:ext>
            </a:extLst>
          </p:cNvPr>
          <p:cNvSpPr>
            <a:spLocks noGrp="1"/>
          </p:cNvSpPr>
          <p:nvPr>
            <p:ph type="ctrTitle"/>
          </p:nvPr>
        </p:nvSpPr>
        <p:spPr>
          <a:xfrm>
            <a:off x="189271" y="188340"/>
            <a:ext cx="6581669" cy="369332"/>
          </a:xfrm>
        </p:spPr>
        <p:txBody>
          <a:bodyPr/>
          <a:lstStyle/>
          <a:p>
            <a:pPr algn="l"/>
            <a:r>
              <a:rPr lang="tr-TR" sz="2400" i="0" dirty="0" err="1">
                <a:solidFill>
                  <a:srgbClr val="A1A1A1"/>
                </a:solidFill>
                <a:effectLst/>
                <a:latin typeface="Söhne"/>
              </a:rPr>
              <a:t>Hyperband</a:t>
            </a:r>
            <a:endParaRPr lang="tr-TR" sz="2400" dirty="0">
              <a:solidFill>
                <a:srgbClr val="A1A1A1"/>
              </a:solidFill>
            </a:endParaRPr>
          </a:p>
        </p:txBody>
      </p:sp>
      <p:sp>
        <p:nvSpPr>
          <p:cNvPr id="4" name="Veri Yer Tutucusu 3">
            <a:extLst>
              <a:ext uri="{FF2B5EF4-FFF2-40B4-BE49-F238E27FC236}">
                <a16:creationId xmlns:a16="http://schemas.microsoft.com/office/drawing/2014/main" id="{06FDC65D-A496-D0F5-97DD-0E203B7D50FC}"/>
              </a:ext>
            </a:extLst>
          </p:cNvPr>
          <p:cNvSpPr>
            <a:spLocks noGrp="1"/>
          </p:cNvSpPr>
          <p:nvPr>
            <p:ph type="dt" sz="half" idx="10"/>
          </p:nvPr>
        </p:nvSpPr>
        <p:spPr/>
        <p:txBody>
          <a:bodyPr/>
          <a:lstStyle/>
          <a:p>
            <a:fld id="{7C84B45E-4ACC-4AC2-8643-E191D8E7A7BE}" type="datetimeyyyy">
              <a:rPr lang="en-DE" smtClean="0"/>
              <a:t>2024</a:t>
            </a:fld>
            <a:endParaRPr lang="en-DE"/>
          </a:p>
        </p:txBody>
      </p:sp>
      <p:sp>
        <p:nvSpPr>
          <p:cNvPr id="5" name="Alt Bilgi Yer Tutucusu 4">
            <a:extLst>
              <a:ext uri="{FF2B5EF4-FFF2-40B4-BE49-F238E27FC236}">
                <a16:creationId xmlns:a16="http://schemas.microsoft.com/office/drawing/2014/main" id="{9C597F22-F699-05AA-6CB3-860C76ED9051}"/>
              </a:ext>
            </a:extLst>
          </p:cNvPr>
          <p:cNvSpPr>
            <a:spLocks noGrp="1"/>
          </p:cNvSpPr>
          <p:nvPr>
            <p:ph type="ftr" sz="quarter" idx="11"/>
          </p:nvPr>
        </p:nvSpPr>
        <p:spPr/>
        <p:txBody>
          <a:bodyPr/>
          <a:lstStyle/>
          <a:p>
            <a:r>
              <a:rPr lang="tr-TR"/>
              <a:t>Universität Passau - Ali Haydar Özdağ</a:t>
            </a:r>
            <a:endParaRPr lang="en-DE"/>
          </a:p>
        </p:txBody>
      </p:sp>
      <p:sp>
        <p:nvSpPr>
          <p:cNvPr id="6" name="Slayt Numarası Yer Tutucusu 5">
            <a:extLst>
              <a:ext uri="{FF2B5EF4-FFF2-40B4-BE49-F238E27FC236}">
                <a16:creationId xmlns:a16="http://schemas.microsoft.com/office/drawing/2014/main" id="{1373E3E4-F395-9FD7-8BD5-7C07F877B0F5}"/>
              </a:ext>
            </a:extLst>
          </p:cNvPr>
          <p:cNvSpPr>
            <a:spLocks noGrp="1"/>
          </p:cNvSpPr>
          <p:nvPr>
            <p:ph type="sldNum" sz="quarter" idx="12"/>
          </p:nvPr>
        </p:nvSpPr>
        <p:spPr/>
        <p:txBody>
          <a:bodyPr/>
          <a:lstStyle/>
          <a:p>
            <a:fld id="{FB45117F-EB08-409A-B471-9C70766EC929}" type="slidenum">
              <a:rPr lang="en-DE" smtClean="0"/>
              <a:t>35</a:t>
            </a:fld>
            <a:endParaRPr lang="en-DE"/>
          </a:p>
        </p:txBody>
      </p:sp>
      <p:sp>
        <p:nvSpPr>
          <p:cNvPr id="7" name="Metin kutusu 6">
            <a:extLst>
              <a:ext uri="{FF2B5EF4-FFF2-40B4-BE49-F238E27FC236}">
                <a16:creationId xmlns:a16="http://schemas.microsoft.com/office/drawing/2014/main" id="{8F87E699-8F3A-8BBE-16D3-D5CAD268A186}"/>
              </a:ext>
            </a:extLst>
          </p:cNvPr>
          <p:cNvSpPr txBox="1"/>
          <p:nvPr/>
        </p:nvSpPr>
        <p:spPr>
          <a:xfrm>
            <a:off x="0" y="1383345"/>
            <a:ext cx="9048514" cy="4524315"/>
          </a:xfrm>
          <a:prstGeom prst="rect">
            <a:avLst/>
          </a:prstGeom>
          <a:noFill/>
        </p:spPr>
        <p:txBody>
          <a:bodyPr wrap="square">
            <a:spAutoFit/>
          </a:bodyPr>
          <a:lstStyle/>
          <a:p>
            <a:pPr marL="285750" indent="-285750" algn="l">
              <a:buFont typeface="Arial" panose="020B0604020202020204" pitchFamily="34" charset="0"/>
              <a:buChar char="•"/>
            </a:pPr>
            <a:r>
              <a:rPr lang="en-GB" b="0" i="0" dirty="0">
                <a:solidFill>
                  <a:schemeClr val="tx1"/>
                </a:solidFill>
                <a:effectLst/>
                <a:latin typeface="Arial" panose="020B0604020202020204" pitchFamily="34" charset="0"/>
                <a:cs typeface="Arial" panose="020B0604020202020204" pitchFamily="34" charset="0"/>
              </a:rPr>
              <a:t>Hyperband is proposed to solve the dilemma of successive halving by dynamically choosing a reasonable</a:t>
            </a:r>
            <a:r>
              <a:rPr lang="tr-TR" b="0" i="0" dirty="0">
                <a:solidFill>
                  <a:schemeClr val="tx1"/>
                </a:solidFill>
                <a:effectLst/>
                <a:latin typeface="Arial" panose="020B0604020202020204" pitchFamily="34" charset="0"/>
                <a:cs typeface="Arial" panose="020B0604020202020204" pitchFamily="34" charset="0"/>
              </a:rPr>
              <a:t> </a:t>
            </a:r>
            <a:r>
              <a:rPr lang="en-GB" b="0" i="0" dirty="0">
                <a:solidFill>
                  <a:schemeClr val="tx1"/>
                </a:solidFill>
                <a:effectLst/>
                <a:latin typeface="Arial" panose="020B0604020202020204" pitchFamily="34" charset="0"/>
                <a:cs typeface="Arial" panose="020B0604020202020204" pitchFamily="34" charset="0"/>
              </a:rPr>
              <a:t>number of configurations. </a:t>
            </a:r>
            <a:endParaRPr lang="tr-TR" b="0" i="0" dirty="0">
              <a:solidFill>
                <a:schemeClr val="tx1"/>
              </a:solidFill>
              <a:effectLst/>
              <a:latin typeface="Arial" panose="020B0604020202020204" pitchFamily="34" charset="0"/>
              <a:cs typeface="Arial" panose="020B0604020202020204" pitchFamily="34" charset="0"/>
            </a:endParaRPr>
          </a:p>
          <a:p>
            <a:pPr algn="l"/>
            <a:endParaRPr lang="tr-TR" dirty="0">
              <a:solidFill>
                <a:schemeClr val="tx1"/>
              </a:solidFill>
              <a:latin typeface="Arial" panose="020B0604020202020204" pitchFamily="34" charset="0"/>
              <a:cs typeface="Arial" panose="020B0604020202020204" pitchFamily="34" charset="0"/>
            </a:endParaRPr>
          </a:p>
          <a:p>
            <a:pPr algn="l"/>
            <a:endParaRPr lang="en-GB" b="0" i="0" dirty="0">
              <a:solidFill>
                <a:schemeClr val="tx1"/>
              </a:solidFill>
              <a:effectLst/>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GB" b="1" i="0" dirty="0">
                <a:solidFill>
                  <a:schemeClr val="tx1"/>
                </a:solidFill>
                <a:effectLst/>
                <a:latin typeface="Arial" panose="020B0604020202020204" pitchFamily="34" charset="0"/>
                <a:cs typeface="Arial" panose="020B0604020202020204" pitchFamily="34" charset="0"/>
              </a:rPr>
              <a:t>Trials with Different Budgets:</a:t>
            </a:r>
            <a:endParaRPr lang="en-GB" b="0" i="0" dirty="0">
              <a:solidFill>
                <a:schemeClr val="tx1"/>
              </a:solidFill>
              <a:effectLst/>
              <a:latin typeface="Arial" panose="020B0604020202020204" pitchFamily="34" charset="0"/>
              <a:cs typeface="Arial" panose="020B0604020202020204" pitchFamily="34" charset="0"/>
            </a:endParaRPr>
          </a:p>
          <a:p>
            <a:pPr marL="742950" lvl="1" indent="-285750" algn="l">
              <a:buFont typeface="Arial" panose="020B0604020202020204" pitchFamily="34" charset="0"/>
              <a:buChar char="•"/>
            </a:pPr>
            <a:r>
              <a:rPr lang="en-GB" b="0" i="0" dirty="0">
                <a:solidFill>
                  <a:schemeClr val="tx1"/>
                </a:solidFill>
                <a:effectLst/>
                <a:latin typeface="Arial" panose="020B0604020202020204" pitchFamily="34" charset="0"/>
                <a:cs typeface="Arial" panose="020B0604020202020204" pitchFamily="34" charset="0"/>
              </a:rPr>
              <a:t>Do several experiments with different budgets.(e.g., short, medium, and long training durations).</a:t>
            </a:r>
            <a:r>
              <a:rPr lang="tr-TR" b="0" i="0" dirty="0">
                <a:solidFill>
                  <a:schemeClr val="tx1"/>
                </a:solidFill>
                <a:effectLst/>
                <a:latin typeface="Arial" panose="020B0604020202020204" pitchFamily="34" charset="0"/>
                <a:cs typeface="Arial" panose="020B0604020202020204" pitchFamily="34" charset="0"/>
              </a:rPr>
              <a:t> </a:t>
            </a:r>
            <a:endParaRPr lang="en-GB" b="0" i="0" dirty="0">
              <a:solidFill>
                <a:schemeClr val="tx1"/>
              </a:solidFill>
              <a:effectLst/>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GB" b="1" i="0" dirty="0">
                <a:solidFill>
                  <a:schemeClr val="tx1"/>
                </a:solidFill>
                <a:effectLst/>
                <a:latin typeface="Arial" panose="020B0604020202020204" pitchFamily="34" charset="0"/>
                <a:cs typeface="Arial" panose="020B0604020202020204" pitchFamily="34" charset="0"/>
              </a:rPr>
              <a:t>Applying Succussive Halving:</a:t>
            </a:r>
            <a:endParaRPr lang="en-GB" b="0" i="0" dirty="0">
              <a:solidFill>
                <a:schemeClr val="tx1"/>
              </a:solidFill>
              <a:effectLst/>
              <a:latin typeface="Arial" panose="020B0604020202020204" pitchFamily="34" charset="0"/>
              <a:cs typeface="Arial" panose="020B0604020202020204" pitchFamily="34" charset="0"/>
            </a:endParaRPr>
          </a:p>
          <a:p>
            <a:pPr marL="742950" lvl="1" indent="-285750" algn="l">
              <a:buFont typeface="Arial" panose="020B0604020202020204" pitchFamily="34" charset="0"/>
              <a:buChar char="•"/>
            </a:pPr>
            <a:r>
              <a:rPr lang="en-GB" b="0" i="0" dirty="0">
                <a:solidFill>
                  <a:schemeClr val="tx1"/>
                </a:solidFill>
                <a:effectLst/>
                <a:latin typeface="Arial" panose="020B0604020202020204" pitchFamily="34" charset="0"/>
                <a:cs typeface="Arial" panose="020B0604020202020204" pitchFamily="34" charset="0"/>
              </a:rPr>
              <a:t>Apply the Succussive Halving algorithm for each trial.</a:t>
            </a:r>
          </a:p>
          <a:p>
            <a:pPr marL="742950" lvl="1" indent="-285750" algn="l">
              <a:buFont typeface="Arial" panose="020B0604020202020204" pitchFamily="34" charset="0"/>
              <a:buChar char="•"/>
            </a:pPr>
            <a:r>
              <a:rPr lang="en-GB" b="0" i="0" dirty="0">
                <a:solidFill>
                  <a:schemeClr val="tx1"/>
                </a:solidFill>
                <a:effectLst/>
                <a:latin typeface="Arial" panose="020B0604020202020204" pitchFamily="34" charset="0"/>
                <a:cs typeface="Arial" panose="020B0604020202020204" pitchFamily="34" charset="0"/>
              </a:rPr>
              <a:t>Each trial starts with a different number of initial configurations and budgets.</a:t>
            </a:r>
          </a:p>
          <a:p>
            <a:pPr marL="285750" indent="-285750" algn="l">
              <a:buFont typeface="Arial" panose="020B0604020202020204" pitchFamily="34" charset="0"/>
              <a:buChar char="•"/>
            </a:pPr>
            <a:r>
              <a:rPr lang="en-GB" b="1" i="0" dirty="0">
                <a:solidFill>
                  <a:schemeClr val="tx1"/>
                </a:solidFill>
                <a:effectLst/>
                <a:latin typeface="Arial" panose="020B0604020202020204" pitchFamily="34" charset="0"/>
                <a:cs typeface="Arial" panose="020B0604020202020204" pitchFamily="34" charset="0"/>
              </a:rPr>
              <a:t>Performance Evaluation:</a:t>
            </a:r>
            <a:endParaRPr lang="en-GB" b="0" i="0" dirty="0">
              <a:solidFill>
                <a:schemeClr val="tx1"/>
              </a:solidFill>
              <a:effectLst/>
              <a:latin typeface="Arial" panose="020B0604020202020204" pitchFamily="34" charset="0"/>
              <a:cs typeface="Arial" panose="020B0604020202020204" pitchFamily="34" charset="0"/>
            </a:endParaRPr>
          </a:p>
          <a:p>
            <a:pPr marL="742950" lvl="1" indent="-285750" algn="l">
              <a:buFont typeface="Arial" panose="020B0604020202020204" pitchFamily="34" charset="0"/>
              <a:buChar char="•"/>
            </a:pPr>
            <a:r>
              <a:rPr lang="en-GB" b="0" i="0" dirty="0">
                <a:solidFill>
                  <a:schemeClr val="tx1"/>
                </a:solidFill>
                <a:effectLst/>
                <a:latin typeface="Arial" panose="020B0604020202020204" pitchFamily="34" charset="0"/>
                <a:cs typeface="Arial" panose="020B0604020202020204" pitchFamily="34" charset="0"/>
              </a:rPr>
              <a:t>In each iteration of Succussive Halving, select the best-performing configurations.</a:t>
            </a:r>
          </a:p>
          <a:p>
            <a:pPr marL="285750" indent="-285750" algn="l">
              <a:buFont typeface="Arial" panose="020B0604020202020204" pitchFamily="34" charset="0"/>
              <a:buChar char="•"/>
            </a:pPr>
            <a:r>
              <a:rPr lang="en-GB" b="1" i="0" dirty="0">
                <a:solidFill>
                  <a:schemeClr val="tx1"/>
                </a:solidFill>
                <a:effectLst/>
                <a:latin typeface="Arial" panose="020B0604020202020204" pitchFamily="34" charset="0"/>
                <a:cs typeface="Arial" panose="020B0604020202020204" pitchFamily="34" charset="0"/>
              </a:rPr>
              <a:t>Determining the Best Configurations:</a:t>
            </a:r>
            <a:endParaRPr lang="en-GB" b="0" i="0" dirty="0">
              <a:solidFill>
                <a:schemeClr val="tx1"/>
              </a:solidFill>
              <a:effectLst/>
              <a:latin typeface="Arial" panose="020B0604020202020204" pitchFamily="34" charset="0"/>
              <a:cs typeface="Arial" panose="020B0604020202020204" pitchFamily="34" charset="0"/>
            </a:endParaRPr>
          </a:p>
          <a:p>
            <a:pPr marL="742950" lvl="1" indent="-285750" algn="l">
              <a:buFont typeface="Arial" panose="020B0604020202020204" pitchFamily="34" charset="0"/>
              <a:buChar char="•"/>
            </a:pPr>
            <a:r>
              <a:rPr lang="en-GB" b="0" i="0" dirty="0">
                <a:solidFill>
                  <a:schemeClr val="tx1"/>
                </a:solidFill>
                <a:effectLst/>
                <a:latin typeface="Arial" panose="020B0604020202020204" pitchFamily="34" charset="0"/>
                <a:cs typeface="Arial" panose="020B0604020202020204" pitchFamily="34" charset="0"/>
              </a:rPr>
              <a:t>Determine the overall best hyperparameter set by comparing the best configurations from trials with different budgets.</a:t>
            </a:r>
            <a:endParaRPr lang="en-GB" b="1" i="0" dirty="0">
              <a:solidFill>
                <a:srgbClr val="FF0000"/>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4220336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lt Başlık 2">
            <a:extLst>
              <a:ext uri="{FF2B5EF4-FFF2-40B4-BE49-F238E27FC236}">
                <a16:creationId xmlns:a16="http://schemas.microsoft.com/office/drawing/2014/main" id="{B12A58FC-28F4-F6FD-3BF5-4D35BAE0B448}"/>
              </a:ext>
            </a:extLst>
          </p:cNvPr>
          <p:cNvSpPr>
            <a:spLocks noGrp="1"/>
          </p:cNvSpPr>
          <p:nvPr>
            <p:ph type="subTitle" idx="1"/>
          </p:nvPr>
        </p:nvSpPr>
        <p:spPr>
          <a:xfrm>
            <a:off x="121798" y="2561610"/>
            <a:ext cx="8762224" cy="1384995"/>
          </a:xfrm>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b="0" i="0" dirty="0">
                <a:solidFill>
                  <a:schemeClr val="tx1"/>
                </a:solidFill>
                <a:effectLst/>
              </a:rPr>
              <a:t>Still initial combinations are selected randomly in Hy</a:t>
            </a:r>
            <a:r>
              <a:rPr lang="tr-TR" b="0" i="0" dirty="0">
                <a:solidFill>
                  <a:schemeClr val="tx1"/>
                </a:solidFill>
                <a:effectLst/>
              </a:rPr>
              <a:t>p</a:t>
            </a:r>
            <a:r>
              <a:rPr lang="en-GB" b="0" i="0" dirty="0" err="1">
                <a:solidFill>
                  <a:schemeClr val="tx1"/>
                </a:solidFill>
                <a:effectLst/>
              </a:rPr>
              <a:t>erband</a:t>
            </a:r>
            <a:r>
              <a:rPr lang="en-GB" b="0" i="0" dirty="0">
                <a:solidFill>
                  <a:schemeClr val="tx1"/>
                </a:solidFill>
                <a:effectLst/>
              </a:rPr>
              <a:t>.</a:t>
            </a:r>
            <a:endParaRPr lang="tr-TR" b="0" i="0" dirty="0">
              <a:solidFill>
                <a:schemeClr val="tx1"/>
              </a:solidFill>
              <a:effectLst/>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tr-TR" b="0" i="0" dirty="0">
              <a:solidFill>
                <a:schemeClr val="tx1"/>
              </a:solidFill>
              <a:effectLst/>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b="0" i="0" dirty="0">
                <a:solidFill>
                  <a:schemeClr val="tx1"/>
                </a:solidFill>
                <a:effectLst/>
              </a:rPr>
              <a:t>We can use Bayesian Optimization algorithm instead of Random Search. </a:t>
            </a:r>
            <a:endParaRPr lang="tr-TR" b="0" i="0" dirty="0">
              <a:solidFill>
                <a:schemeClr val="tx1"/>
              </a:solidFill>
              <a:effectLst/>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tr-TR" dirty="0">
              <a:solidFill>
                <a:schemeClr val="tx1"/>
              </a:solidFill>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b="0" i="0" dirty="0">
                <a:solidFill>
                  <a:schemeClr val="tx1"/>
                </a:solidFill>
                <a:effectLst/>
              </a:rPr>
              <a:t>This algorithm is called Bayesian Optimization Hyperband (BOHB). </a:t>
            </a:r>
            <a:endParaRPr lang="tr-TR" b="0" i="0" dirty="0">
              <a:solidFill>
                <a:schemeClr val="tx1"/>
              </a:solidFill>
              <a:effectLst/>
            </a:endParaRPr>
          </a:p>
        </p:txBody>
      </p:sp>
      <p:sp>
        <p:nvSpPr>
          <p:cNvPr id="4" name="Veri Yer Tutucusu 3">
            <a:extLst>
              <a:ext uri="{FF2B5EF4-FFF2-40B4-BE49-F238E27FC236}">
                <a16:creationId xmlns:a16="http://schemas.microsoft.com/office/drawing/2014/main" id="{CFC1A2D5-1B93-908C-EAD1-7AABEDBDEFC9}"/>
              </a:ext>
            </a:extLst>
          </p:cNvPr>
          <p:cNvSpPr>
            <a:spLocks noGrp="1"/>
          </p:cNvSpPr>
          <p:nvPr>
            <p:ph type="dt" sz="half" idx="10"/>
          </p:nvPr>
        </p:nvSpPr>
        <p:spPr/>
        <p:txBody>
          <a:bodyPr/>
          <a:lstStyle/>
          <a:p>
            <a:fld id="{7C84B45E-4ACC-4AC2-8643-E191D8E7A7BE}" type="datetimeyyyy">
              <a:rPr lang="en-DE" smtClean="0"/>
              <a:t>2024</a:t>
            </a:fld>
            <a:endParaRPr lang="en-DE"/>
          </a:p>
        </p:txBody>
      </p:sp>
      <p:sp>
        <p:nvSpPr>
          <p:cNvPr id="5" name="Alt Bilgi Yer Tutucusu 4">
            <a:extLst>
              <a:ext uri="{FF2B5EF4-FFF2-40B4-BE49-F238E27FC236}">
                <a16:creationId xmlns:a16="http://schemas.microsoft.com/office/drawing/2014/main" id="{9B097757-A112-3BE1-D2EA-A40920C47C85}"/>
              </a:ext>
            </a:extLst>
          </p:cNvPr>
          <p:cNvSpPr>
            <a:spLocks noGrp="1"/>
          </p:cNvSpPr>
          <p:nvPr>
            <p:ph type="ftr" sz="quarter" idx="11"/>
          </p:nvPr>
        </p:nvSpPr>
        <p:spPr/>
        <p:txBody>
          <a:bodyPr/>
          <a:lstStyle/>
          <a:p>
            <a:r>
              <a:rPr lang="tr-TR"/>
              <a:t>Universität Passau - Ali Haydar Özdağ</a:t>
            </a:r>
            <a:endParaRPr lang="en-DE"/>
          </a:p>
        </p:txBody>
      </p:sp>
      <p:sp>
        <p:nvSpPr>
          <p:cNvPr id="6" name="Slayt Numarası Yer Tutucusu 5">
            <a:extLst>
              <a:ext uri="{FF2B5EF4-FFF2-40B4-BE49-F238E27FC236}">
                <a16:creationId xmlns:a16="http://schemas.microsoft.com/office/drawing/2014/main" id="{C68C64AD-E264-7A2F-895F-DB7C938E26D2}"/>
              </a:ext>
            </a:extLst>
          </p:cNvPr>
          <p:cNvSpPr>
            <a:spLocks noGrp="1"/>
          </p:cNvSpPr>
          <p:nvPr>
            <p:ph type="sldNum" sz="quarter" idx="12"/>
          </p:nvPr>
        </p:nvSpPr>
        <p:spPr/>
        <p:txBody>
          <a:bodyPr/>
          <a:lstStyle/>
          <a:p>
            <a:fld id="{FB45117F-EB08-409A-B471-9C70766EC929}" type="slidenum">
              <a:rPr lang="en-DE" smtClean="0"/>
              <a:t>36</a:t>
            </a:fld>
            <a:endParaRPr lang="en-DE"/>
          </a:p>
        </p:txBody>
      </p:sp>
      <p:sp>
        <p:nvSpPr>
          <p:cNvPr id="7" name="Başlık 1">
            <a:extLst>
              <a:ext uri="{FF2B5EF4-FFF2-40B4-BE49-F238E27FC236}">
                <a16:creationId xmlns:a16="http://schemas.microsoft.com/office/drawing/2014/main" id="{ECA7AFB5-A3FF-6252-2F5C-65B4EA3592F2}"/>
              </a:ext>
            </a:extLst>
          </p:cNvPr>
          <p:cNvSpPr>
            <a:spLocks noGrp="1"/>
          </p:cNvSpPr>
          <p:nvPr>
            <p:ph type="ctrTitle"/>
          </p:nvPr>
        </p:nvSpPr>
        <p:spPr>
          <a:xfrm>
            <a:off x="189271" y="178052"/>
            <a:ext cx="6581669" cy="369332"/>
          </a:xfrm>
        </p:spPr>
        <p:txBody>
          <a:bodyPr/>
          <a:lstStyle/>
          <a:p>
            <a:pPr algn="l"/>
            <a:r>
              <a:rPr lang="tr-TR" sz="2400" i="0" dirty="0" err="1">
                <a:solidFill>
                  <a:srgbClr val="A1A1A1"/>
                </a:solidFill>
                <a:effectLst/>
                <a:latin typeface="Söhne"/>
              </a:rPr>
              <a:t>Hyperband</a:t>
            </a:r>
            <a:r>
              <a:rPr lang="tr-TR" sz="2400" i="0" dirty="0">
                <a:solidFill>
                  <a:srgbClr val="A1A1A1"/>
                </a:solidFill>
                <a:effectLst/>
                <a:latin typeface="Söhne"/>
              </a:rPr>
              <a:t> </a:t>
            </a:r>
            <a:r>
              <a:rPr lang="tr-TR" sz="2400" i="0" dirty="0" err="1">
                <a:solidFill>
                  <a:srgbClr val="A1A1A1"/>
                </a:solidFill>
                <a:effectLst/>
                <a:latin typeface="Söhne"/>
              </a:rPr>
              <a:t>variants</a:t>
            </a:r>
            <a:endParaRPr lang="tr-TR" sz="2400" dirty="0">
              <a:solidFill>
                <a:srgbClr val="A1A1A1"/>
              </a:solidFill>
            </a:endParaRPr>
          </a:p>
        </p:txBody>
      </p:sp>
    </p:spTree>
    <p:extLst>
      <p:ext uri="{BB962C8B-B14F-4D97-AF65-F5344CB8AC3E}">
        <p14:creationId xmlns:p14="http://schemas.microsoft.com/office/powerpoint/2010/main" val="21333455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C56BCB77-1C48-3CB7-1792-BF4156CF4489}"/>
              </a:ext>
            </a:extLst>
          </p:cNvPr>
          <p:cNvSpPr>
            <a:spLocks noGrp="1"/>
          </p:cNvSpPr>
          <p:nvPr>
            <p:ph type="ctrTitle"/>
          </p:nvPr>
        </p:nvSpPr>
        <p:spPr>
          <a:xfrm>
            <a:off x="1015518" y="3059668"/>
            <a:ext cx="6858000" cy="738664"/>
          </a:xfrm>
        </p:spPr>
        <p:txBody>
          <a:bodyPr/>
          <a:lstStyle/>
          <a:p>
            <a:r>
              <a:rPr lang="tr-TR" sz="4800" b="0" i="0" dirty="0" err="1">
                <a:solidFill>
                  <a:srgbClr val="0F0F0F"/>
                </a:solidFill>
                <a:effectLst/>
                <a:latin typeface="Söhne"/>
              </a:rPr>
              <a:t>Metaheuristic</a:t>
            </a:r>
            <a:r>
              <a:rPr lang="tr-TR" sz="4800" b="0" i="0" dirty="0">
                <a:solidFill>
                  <a:srgbClr val="0F0F0F"/>
                </a:solidFill>
                <a:effectLst/>
                <a:latin typeface="Söhne"/>
              </a:rPr>
              <a:t> </a:t>
            </a:r>
            <a:r>
              <a:rPr lang="tr-TR" sz="4800" b="0" i="0" dirty="0" err="1">
                <a:solidFill>
                  <a:srgbClr val="0F0F0F"/>
                </a:solidFill>
                <a:latin typeface="Söhne"/>
              </a:rPr>
              <a:t>A</a:t>
            </a:r>
            <a:r>
              <a:rPr lang="tr-TR" sz="4800" b="0" i="0" dirty="0" err="1">
                <a:solidFill>
                  <a:srgbClr val="0F0F0F"/>
                </a:solidFill>
                <a:effectLst/>
                <a:latin typeface="Söhne"/>
              </a:rPr>
              <a:t>lgorithms</a:t>
            </a:r>
            <a:endParaRPr lang="tr-TR" dirty="0"/>
          </a:p>
        </p:txBody>
      </p:sp>
      <p:sp>
        <p:nvSpPr>
          <p:cNvPr id="4" name="Veri Yer Tutucusu 3">
            <a:extLst>
              <a:ext uri="{FF2B5EF4-FFF2-40B4-BE49-F238E27FC236}">
                <a16:creationId xmlns:a16="http://schemas.microsoft.com/office/drawing/2014/main" id="{8FBA4F23-4CA5-E394-908C-0A7F44671258}"/>
              </a:ext>
            </a:extLst>
          </p:cNvPr>
          <p:cNvSpPr>
            <a:spLocks noGrp="1"/>
          </p:cNvSpPr>
          <p:nvPr>
            <p:ph type="dt" sz="half" idx="10"/>
          </p:nvPr>
        </p:nvSpPr>
        <p:spPr/>
        <p:txBody>
          <a:bodyPr/>
          <a:lstStyle/>
          <a:p>
            <a:fld id="{7C84B45E-4ACC-4AC2-8643-E191D8E7A7BE}" type="datetimeyyyy">
              <a:rPr lang="en-DE" smtClean="0"/>
              <a:t>2024</a:t>
            </a:fld>
            <a:endParaRPr lang="en-DE"/>
          </a:p>
        </p:txBody>
      </p:sp>
      <p:sp>
        <p:nvSpPr>
          <p:cNvPr id="5" name="Alt Bilgi Yer Tutucusu 4">
            <a:extLst>
              <a:ext uri="{FF2B5EF4-FFF2-40B4-BE49-F238E27FC236}">
                <a16:creationId xmlns:a16="http://schemas.microsoft.com/office/drawing/2014/main" id="{518CA74E-949E-FE20-DB7E-3C701FD0BA8A}"/>
              </a:ext>
            </a:extLst>
          </p:cNvPr>
          <p:cNvSpPr>
            <a:spLocks noGrp="1"/>
          </p:cNvSpPr>
          <p:nvPr>
            <p:ph type="ftr" sz="quarter" idx="11"/>
          </p:nvPr>
        </p:nvSpPr>
        <p:spPr/>
        <p:txBody>
          <a:bodyPr/>
          <a:lstStyle/>
          <a:p>
            <a:r>
              <a:rPr lang="tr-TR"/>
              <a:t>Universität Passau - Ali Haydar Özdağ</a:t>
            </a:r>
            <a:endParaRPr lang="en-DE"/>
          </a:p>
        </p:txBody>
      </p:sp>
      <p:sp>
        <p:nvSpPr>
          <p:cNvPr id="6" name="Slayt Numarası Yer Tutucusu 5">
            <a:extLst>
              <a:ext uri="{FF2B5EF4-FFF2-40B4-BE49-F238E27FC236}">
                <a16:creationId xmlns:a16="http://schemas.microsoft.com/office/drawing/2014/main" id="{76B2904F-740E-86EA-84A0-1B157B4B5BCE}"/>
              </a:ext>
            </a:extLst>
          </p:cNvPr>
          <p:cNvSpPr>
            <a:spLocks noGrp="1"/>
          </p:cNvSpPr>
          <p:nvPr>
            <p:ph type="sldNum" sz="quarter" idx="12"/>
          </p:nvPr>
        </p:nvSpPr>
        <p:spPr/>
        <p:txBody>
          <a:bodyPr/>
          <a:lstStyle/>
          <a:p>
            <a:fld id="{FB45117F-EB08-409A-B471-9C70766EC929}" type="slidenum">
              <a:rPr lang="en-DE" smtClean="0"/>
              <a:t>37</a:t>
            </a:fld>
            <a:endParaRPr lang="en-DE"/>
          </a:p>
        </p:txBody>
      </p:sp>
    </p:spTree>
    <p:extLst>
      <p:ext uri="{BB962C8B-B14F-4D97-AF65-F5344CB8AC3E}">
        <p14:creationId xmlns:p14="http://schemas.microsoft.com/office/powerpoint/2010/main" val="205669699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B4768C28-BA2D-D87E-8861-926F4D9EA99E}"/>
              </a:ext>
            </a:extLst>
          </p:cNvPr>
          <p:cNvSpPr>
            <a:spLocks noGrp="1"/>
          </p:cNvSpPr>
          <p:nvPr>
            <p:ph type="ctrTitle"/>
          </p:nvPr>
        </p:nvSpPr>
        <p:spPr>
          <a:xfrm>
            <a:off x="189271" y="188340"/>
            <a:ext cx="6581669" cy="369332"/>
          </a:xfrm>
        </p:spPr>
        <p:txBody>
          <a:bodyPr/>
          <a:lstStyle/>
          <a:p>
            <a:pPr algn="l"/>
            <a:r>
              <a:rPr lang="tr-TR" sz="2400" i="0" dirty="0" err="1">
                <a:solidFill>
                  <a:srgbClr val="A1A1A1"/>
                </a:solidFill>
                <a:effectLst/>
                <a:latin typeface="Söhne"/>
              </a:rPr>
              <a:t>Genetic</a:t>
            </a:r>
            <a:r>
              <a:rPr lang="tr-TR" sz="2400" i="0" dirty="0">
                <a:solidFill>
                  <a:srgbClr val="A1A1A1"/>
                </a:solidFill>
                <a:effectLst/>
                <a:latin typeface="Söhne"/>
              </a:rPr>
              <a:t> </a:t>
            </a:r>
            <a:r>
              <a:rPr lang="tr-TR" sz="2400" i="0" dirty="0" err="1">
                <a:solidFill>
                  <a:srgbClr val="A1A1A1"/>
                </a:solidFill>
                <a:effectLst/>
                <a:latin typeface="Söhne"/>
              </a:rPr>
              <a:t>Algorithm</a:t>
            </a:r>
            <a:endParaRPr lang="tr-TR" sz="2400" dirty="0">
              <a:solidFill>
                <a:srgbClr val="A1A1A1"/>
              </a:solidFill>
            </a:endParaRPr>
          </a:p>
        </p:txBody>
      </p:sp>
      <p:sp>
        <p:nvSpPr>
          <p:cNvPr id="4" name="Veri Yer Tutucusu 3">
            <a:extLst>
              <a:ext uri="{FF2B5EF4-FFF2-40B4-BE49-F238E27FC236}">
                <a16:creationId xmlns:a16="http://schemas.microsoft.com/office/drawing/2014/main" id="{06FDC65D-A496-D0F5-97DD-0E203B7D50FC}"/>
              </a:ext>
            </a:extLst>
          </p:cNvPr>
          <p:cNvSpPr>
            <a:spLocks noGrp="1"/>
          </p:cNvSpPr>
          <p:nvPr>
            <p:ph type="dt" sz="half" idx="10"/>
          </p:nvPr>
        </p:nvSpPr>
        <p:spPr/>
        <p:txBody>
          <a:bodyPr/>
          <a:lstStyle/>
          <a:p>
            <a:fld id="{7C84B45E-4ACC-4AC2-8643-E191D8E7A7BE}" type="datetimeyyyy">
              <a:rPr lang="en-DE" smtClean="0"/>
              <a:t>2024</a:t>
            </a:fld>
            <a:endParaRPr lang="en-DE"/>
          </a:p>
        </p:txBody>
      </p:sp>
      <p:sp>
        <p:nvSpPr>
          <p:cNvPr id="5" name="Alt Bilgi Yer Tutucusu 4">
            <a:extLst>
              <a:ext uri="{FF2B5EF4-FFF2-40B4-BE49-F238E27FC236}">
                <a16:creationId xmlns:a16="http://schemas.microsoft.com/office/drawing/2014/main" id="{9C597F22-F699-05AA-6CB3-860C76ED9051}"/>
              </a:ext>
            </a:extLst>
          </p:cNvPr>
          <p:cNvSpPr>
            <a:spLocks noGrp="1"/>
          </p:cNvSpPr>
          <p:nvPr>
            <p:ph type="ftr" sz="quarter" idx="11"/>
          </p:nvPr>
        </p:nvSpPr>
        <p:spPr/>
        <p:txBody>
          <a:bodyPr/>
          <a:lstStyle/>
          <a:p>
            <a:r>
              <a:rPr lang="tr-TR"/>
              <a:t>Universität Passau - Ali Haydar Özdağ</a:t>
            </a:r>
            <a:endParaRPr lang="en-DE"/>
          </a:p>
        </p:txBody>
      </p:sp>
      <p:sp>
        <p:nvSpPr>
          <p:cNvPr id="6" name="Slayt Numarası Yer Tutucusu 5">
            <a:extLst>
              <a:ext uri="{FF2B5EF4-FFF2-40B4-BE49-F238E27FC236}">
                <a16:creationId xmlns:a16="http://schemas.microsoft.com/office/drawing/2014/main" id="{1373E3E4-F395-9FD7-8BD5-7C07F877B0F5}"/>
              </a:ext>
            </a:extLst>
          </p:cNvPr>
          <p:cNvSpPr>
            <a:spLocks noGrp="1"/>
          </p:cNvSpPr>
          <p:nvPr>
            <p:ph type="sldNum" sz="quarter" idx="12"/>
          </p:nvPr>
        </p:nvSpPr>
        <p:spPr/>
        <p:txBody>
          <a:bodyPr/>
          <a:lstStyle/>
          <a:p>
            <a:fld id="{FB45117F-EB08-409A-B471-9C70766EC929}" type="slidenum">
              <a:rPr lang="en-DE" smtClean="0"/>
              <a:t>38</a:t>
            </a:fld>
            <a:endParaRPr lang="en-DE"/>
          </a:p>
        </p:txBody>
      </p:sp>
      <p:sp>
        <p:nvSpPr>
          <p:cNvPr id="7" name="Metin kutusu 6">
            <a:extLst>
              <a:ext uri="{FF2B5EF4-FFF2-40B4-BE49-F238E27FC236}">
                <a16:creationId xmlns:a16="http://schemas.microsoft.com/office/drawing/2014/main" id="{13BEA6A3-4BB3-26B3-9991-F060DE3CFAB7}"/>
              </a:ext>
            </a:extLst>
          </p:cNvPr>
          <p:cNvSpPr txBox="1"/>
          <p:nvPr/>
        </p:nvSpPr>
        <p:spPr>
          <a:xfrm>
            <a:off x="189271" y="2317376"/>
            <a:ext cx="8954729" cy="3139321"/>
          </a:xfrm>
          <a:prstGeom prst="rect">
            <a:avLst/>
          </a:prstGeom>
          <a:noFill/>
        </p:spPr>
        <p:txBody>
          <a:bodyPr wrap="square">
            <a:spAutoFit/>
          </a:bodyPr>
          <a:lstStyle/>
          <a:p>
            <a:pPr marL="285750" indent="-285750">
              <a:buFont typeface="Arial" panose="020B0604020202020204" pitchFamily="34" charset="0"/>
              <a:buChar char="•"/>
            </a:pPr>
            <a:r>
              <a:rPr lang="tr-TR" dirty="0" err="1"/>
              <a:t>Based</a:t>
            </a:r>
            <a:r>
              <a:rPr lang="tr-TR" dirty="0"/>
              <a:t> on </a:t>
            </a:r>
            <a:r>
              <a:rPr lang="tr-TR" dirty="0" err="1"/>
              <a:t>evolutionary</a:t>
            </a:r>
            <a:r>
              <a:rPr lang="tr-TR" dirty="0"/>
              <a:t> </a:t>
            </a:r>
            <a:r>
              <a:rPr lang="tr-TR" dirty="0" err="1"/>
              <a:t>theory</a:t>
            </a:r>
            <a:r>
              <a:rPr lang="tr-TR" dirty="0"/>
              <a:t> </a:t>
            </a:r>
          </a:p>
          <a:p>
            <a:pPr marL="285750" indent="-285750">
              <a:buFont typeface="Arial" panose="020B0604020202020204" pitchFamily="34" charset="0"/>
              <a:buChar char="•"/>
            </a:pPr>
            <a:endParaRPr lang="tr-TR" dirty="0"/>
          </a:p>
          <a:p>
            <a:pPr marL="285750" indent="-285750">
              <a:buFont typeface="Arial" panose="020B0604020202020204" pitchFamily="34" charset="0"/>
              <a:buChar char="•"/>
            </a:pPr>
            <a:r>
              <a:rPr lang="en-GB" dirty="0"/>
              <a:t>The next generation will also inherit their parents’ characteristics and may involve better and worse individuals.</a:t>
            </a:r>
            <a:endParaRPr lang="tr-TR" dirty="0"/>
          </a:p>
          <a:p>
            <a:pPr lvl="2"/>
            <a:r>
              <a:rPr lang="tr-TR" dirty="0"/>
              <a:t>     </a:t>
            </a:r>
            <a:r>
              <a:rPr lang="tr-TR" dirty="0">
                <a:sym typeface="Wingdings" panose="05000000000000000000" pitchFamily="2" charset="2"/>
              </a:rPr>
              <a:t> </a:t>
            </a:r>
            <a:r>
              <a:rPr lang="en-GB" dirty="0"/>
              <a:t>Better individuals will be more likely to survive and have more capable offspring</a:t>
            </a:r>
          </a:p>
          <a:p>
            <a:pPr lvl="2"/>
            <a:r>
              <a:rPr lang="tr-TR" dirty="0"/>
              <a:t>     </a:t>
            </a:r>
            <a:r>
              <a:rPr lang="tr-TR" dirty="0">
                <a:sym typeface="Wingdings" panose="05000000000000000000" pitchFamily="2" charset="2"/>
              </a:rPr>
              <a:t> T</a:t>
            </a:r>
            <a:r>
              <a:rPr lang="en-GB" dirty="0"/>
              <a:t>he worse individuals will gradually disappear.</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After several generations, the individual with the best adaptability will be identified as the global optimum.</a:t>
            </a:r>
            <a:endParaRPr lang="tr-TR" dirty="0"/>
          </a:p>
          <a:p>
            <a:endParaRPr lang="tr-TR" dirty="0"/>
          </a:p>
          <a:p>
            <a:endParaRPr lang="tr-TR" dirty="0"/>
          </a:p>
        </p:txBody>
      </p:sp>
    </p:spTree>
    <p:extLst>
      <p:ext uri="{BB962C8B-B14F-4D97-AF65-F5344CB8AC3E}">
        <p14:creationId xmlns:p14="http://schemas.microsoft.com/office/powerpoint/2010/main" val="420470786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B4768C28-BA2D-D87E-8861-926F4D9EA99E}"/>
              </a:ext>
            </a:extLst>
          </p:cNvPr>
          <p:cNvSpPr>
            <a:spLocks noGrp="1"/>
          </p:cNvSpPr>
          <p:nvPr>
            <p:ph type="ctrTitle"/>
          </p:nvPr>
        </p:nvSpPr>
        <p:spPr>
          <a:xfrm>
            <a:off x="189271" y="188340"/>
            <a:ext cx="6581669" cy="369332"/>
          </a:xfrm>
        </p:spPr>
        <p:txBody>
          <a:bodyPr/>
          <a:lstStyle/>
          <a:p>
            <a:pPr algn="l"/>
            <a:r>
              <a:rPr lang="tr-TR" sz="2400" i="0" dirty="0" err="1">
                <a:solidFill>
                  <a:srgbClr val="A1A1A1"/>
                </a:solidFill>
                <a:effectLst/>
                <a:latin typeface="Söhne"/>
              </a:rPr>
              <a:t>Genetic</a:t>
            </a:r>
            <a:r>
              <a:rPr lang="tr-TR" sz="2400" i="0" dirty="0">
                <a:solidFill>
                  <a:srgbClr val="A1A1A1"/>
                </a:solidFill>
                <a:effectLst/>
                <a:latin typeface="Söhne"/>
              </a:rPr>
              <a:t> </a:t>
            </a:r>
            <a:r>
              <a:rPr lang="tr-TR" sz="2400" i="0" dirty="0" err="1">
                <a:solidFill>
                  <a:srgbClr val="A1A1A1"/>
                </a:solidFill>
                <a:effectLst/>
                <a:latin typeface="Söhne"/>
              </a:rPr>
              <a:t>Algorithm</a:t>
            </a:r>
            <a:endParaRPr lang="tr-TR" sz="2400" dirty="0">
              <a:solidFill>
                <a:srgbClr val="A1A1A1"/>
              </a:solidFill>
            </a:endParaRPr>
          </a:p>
        </p:txBody>
      </p:sp>
      <p:sp>
        <p:nvSpPr>
          <p:cNvPr id="4" name="Veri Yer Tutucusu 3">
            <a:extLst>
              <a:ext uri="{FF2B5EF4-FFF2-40B4-BE49-F238E27FC236}">
                <a16:creationId xmlns:a16="http://schemas.microsoft.com/office/drawing/2014/main" id="{06FDC65D-A496-D0F5-97DD-0E203B7D50FC}"/>
              </a:ext>
            </a:extLst>
          </p:cNvPr>
          <p:cNvSpPr>
            <a:spLocks noGrp="1"/>
          </p:cNvSpPr>
          <p:nvPr>
            <p:ph type="dt" sz="half" idx="10"/>
          </p:nvPr>
        </p:nvSpPr>
        <p:spPr/>
        <p:txBody>
          <a:bodyPr/>
          <a:lstStyle/>
          <a:p>
            <a:fld id="{7C84B45E-4ACC-4AC2-8643-E191D8E7A7BE}" type="datetimeyyyy">
              <a:rPr lang="en-DE" smtClean="0"/>
              <a:t>2024</a:t>
            </a:fld>
            <a:endParaRPr lang="en-DE"/>
          </a:p>
        </p:txBody>
      </p:sp>
      <p:sp>
        <p:nvSpPr>
          <p:cNvPr id="5" name="Alt Bilgi Yer Tutucusu 4">
            <a:extLst>
              <a:ext uri="{FF2B5EF4-FFF2-40B4-BE49-F238E27FC236}">
                <a16:creationId xmlns:a16="http://schemas.microsoft.com/office/drawing/2014/main" id="{9C597F22-F699-05AA-6CB3-860C76ED9051}"/>
              </a:ext>
            </a:extLst>
          </p:cNvPr>
          <p:cNvSpPr>
            <a:spLocks noGrp="1"/>
          </p:cNvSpPr>
          <p:nvPr>
            <p:ph type="ftr" sz="quarter" idx="11"/>
          </p:nvPr>
        </p:nvSpPr>
        <p:spPr/>
        <p:txBody>
          <a:bodyPr/>
          <a:lstStyle/>
          <a:p>
            <a:r>
              <a:rPr lang="tr-TR"/>
              <a:t>Universität Passau - Ali Haydar Özdağ</a:t>
            </a:r>
            <a:endParaRPr lang="en-DE"/>
          </a:p>
        </p:txBody>
      </p:sp>
      <p:sp>
        <p:nvSpPr>
          <p:cNvPr id="6" name="Slayt Numarası Yer Tutucusu 5">
            <a:extLst>
              <a:ext uri="{FF2B5EF4-FFF2-40B4-BE49-F238E27FC236}">
                <a16:creationId xmlns:a16="http://schemas.microsoft.com/office/drawing/2014/main" id="{1373E3E4-F395-9FD7-8BD5-7C07F877B0F5}"/>
              </a:ext>
            </a:extLst>
          </p:cNvPr>
          <p:cNvSpPr>
            <a:spLocks noGrp="1"/>
          </p:cNvSpPr>
          <p:nvPr>
            <p:ph type="sldNum" sz="quarter" idx="12"/>
          </p:nvPr>
        </p:nvSpPr>
        <p:spPr/>
        <p:txBody>
          <a:bodyPr/>
          <a:lstStyle/>
          <a:p>
            <a:fld id="{FB45117F-EB08-409A-B471-9C70766EC929}" type="slidenum">
              <a:rPr lang="en-DE" smtClean="0"/>
              <a:t>39</a:t>
            </a:fld>
            <a:endParaRPr lang="en-DE"/>
          </a:p>
        </p:txBody>
      </p:sp>
      <p:pic>
        <p:nvPicPr>
          <p:cNvPr id="7" name="Resim 6">
            <a:extLst>
              <a:ext uri="{FF2B5EF4-FFF2-40B4-BE49-F238E27FC236}">
                <a16:creationId xmlns:a16="http://schemas.microsoft.com/office/drawing/2014/main" id="{0341784F-E22B-D609-71FA-6172380DED44}"/>
              </a:ext>
            </a:extLst>
          </p:cNvPr>
          <p:cNvPicPr>
            <a:picLocks noChangeAspect="1"/>
          </p:cNvPicPr>
          <p:nvPr/>
        </p:nvPicPr>
        <p:blipFill>
          <a:blip r:embed="rId3"/>
          <a:stretch>
            <a:fillRect/>
          </a:stretch>
        </p:blipFill>
        <p:spPr>
          <a:xfrm>
            <a:off x="189271" y="927005"/>
            <a:ext cx="8369178" cy="5531461"/>
          </a:xfrm>
          <a:prstGeom prst="rect">
            <a:avLst/>
          </a:prstGeom>
        </p:spPr>
      </p:pic>
      <p:sp>
        <p:nvSpPr>
          <p:cNvPr id="9" name="Metin kutusu 8">
            <a:extLst>
              <a:ext uri="{FF2B5EF4-FFF2-40B4-BE49-F238E27FC236}">
                <a16:creationId xmlns:a16="http://schemas.microsoft.com/office/drawing/2014/main" id="{93F0545A-BE27-61FB-26CC-EF451586A1AD}"/>
              </a:ext>
            </a:extLst>
          </p:cNvPr>
          <p:cNvSpPr txBox="1"/>
          <p:nvPr/>
        </p:nvSpPr>
        <p:spPr>
          <a:xfrm>
            <a:off x="189271" y="6227634"/>
            <a:ext cx="9812216" cy="230832"/>
          </a:xfrm>
          <a:prstGeom prst="rect">
            <a:avLst/>
          </a:prstGeom>
          <a:noFill/>
        </p:spPr>
        <p:txBody>
          <a:bodyPr wrap="square">
            <a:spAutoFit/>
          </a:bodyPr>
          <a:lstStyle/>
          <a:p>
            <a:r>
              <a:rPr lang="tr-TR" sz="900" dirty="0" err="1"/>
              <a:t>Efficient</a:t>
            </a:r>
            <a:r>
              <a:rPr lang="tr-TR" sz="900" dirty="0"/>
              <a:t> </a:t>
            </a:r>
            <a:r>
              <a:rPr lang="tr-TR" sz="900" dirty="0" err="1"/>
              <a:t>Hyperparameter</a:t>
            </a:r>
            <a:r>
              <a:rPr lang="tr-TR" sz="900" dirty="0"/>
              <a:t> </a:t>
            </a:r>
            <a:r>
              <a:rPr lang="tr-TR" sz="900" dirty="0" err="1"/>
              <a:t>Optimization</a:t>
            </a:r>
            <a:r>
              <a:rPr lang="tr-TR" sz="900" dirty="0"/>
              <a:t> in </a:t>
            </a:r>
            <a:r>
              <a:rPr lang="tr-TR" sz="900" dirty="0" err="1"/>
              <a:t>Deep</a:t>
            </a:r>
            <a:r>
              <a:rPr lang="tr-TR" sz="900" dirty="0"/>
              <a:t> Learning Using a </a:t>
            </a:r>
            <a:r>
              <a:rPr lang="tr-TR" sz="900" dirty="0" err="1"/>
              <a:t>Variable</a:t>
            </a:r>
            <a:r>
              <a:rPr lang="tr-TR" sz="900" dirty="0"/>
              <a:t> </a:t>
            </a:r>
            <a:r>
              <a:rPr lang="tr-TR" sz="900" dirty="0" err="1"/>
              <a:t>Length</a:t>
            </a:r>
            <a:r>
              <a:rPr lang="tr-TR" sz="900" dirty="0"/>
              <a:t> </a:t>
            </a:r>
            <a:r>
              <a:rPr lang="tr-TR" sz="900" dirty="0" err="1"/>
              <a:t>Genetic</a:t>
            </a:r>
            <a:r>
              <a:rPr lang="tr-TR" sz="900" dirty="0"/>
              <a:t> </a:t>
            </a:r>
            <a:r>
              <a:rPr lang="tr-TR" sz="900" dirty="0" err="1"/>
              <a:t>Algorithm</a:t>
            </a:r>
            <a:r>
              <a:rPr lang="tr-TR" sz="900" dirty="0"/>
              <a:t> </a:t>
            </a:r>
            <a:r>
              <a:rPr lang="tr-TR" sz="900" dirty="0" err="1"/>
              <a:t>Xueli</a:t>
            </a:r>
            <a:r>
              <a:rPr lang="tr-TR" sz="900" dirty="0"/>
              <a:t> </a:t>
            </a:r>
            <a:r>
              <a:rPr lang="tr-TR" sz="900" dirty="0" err="1"/>
              <a:t>Xiao</a:t>
            </a:r>
            <a:r>
              <a:rPr lang="tr-TR" sz="900" dirty="0"/>
              <a:t>, </a:t>
            </a:r>
            <a:r>
              <a:rPr lang="tr-TR" sz="900" dirty="0" err="1"/>
              <a:t>Ming</a:t>
            </a:r>
            <a:r>
              <a:rPr lang="tr-TR" sz="900" dirty="0"/>
              <a:t> Yan, </a:t>
            </a:r>
            <a:r>
              <a:rPr lang="tr-TR" sz="900" dirty="0" err="1"/>
              <a:t>Sunitha</a:t>
            </a:r>
            <a:r>
              <a:rPr lang="tr-TR" sz="900" dirty="0"/>
              <a:t> </a:t>
            </a:r>
            <a:r>
              <a:rPr lang="tr-TR" sz="900" dirty="0" err="1"/>
              <a:t>Basodi</a:t>
            </a:r>
            <a:r>
              <a:rPr lang="tr-TR" sz="900" dirty="0"/>
              <a:t>, </a:t>
            </a:r>
            <a:r>
              <a:rPr lang="tr-TR" sz="900" dirty="0" err="1"/>
              <a:t>Chunyan</a:t>
            </a:r>
            <a:r>
              <a:rPr lang="tr-TR" sz="900" dirty="0"/>
              <a:t> </a:t>
            </a:r>
            <a:r>
              <a:rPr lang="tr-TR" sz="900" dirty="0" err="1"/>
              <a:t>Ji</a:t>
            </a:r>
            <a:r>
              <a:rPr lang="tr-TR" sz="900" dirty="0"/>
              <a:t>, </a:t>
            </a:r>
            <a:r>
              <a:rPr lang="tr-TR" sz="900" dirty="0" err="1"/>
              <a:t>Yi</a:t>
            </a:r>
            <a:r>
              <a:rPr lang="tr-TR" sz="900" dirty="0"/>
              <a:t> </a:t>
            </a:r>
            <a:r>
              <a:rPr lang="tr-TR" sz="900" dirty="0" err="1"/>
              <a:t>Pan</a:t>
            </a:r>
            <a:endParaRPr lang="tr-TR" sz="900" dirty="0"/>
          </a:p>
        </p:txBody>
      </p:sp>
    </p:spTree>
    <p:extLst>
      <p:ext uri="{BB962C8B-B14F-4D97-AF65-F5344CB8AC3E}">
        <p14:creationId xmlns:p14="http://schemas.microsoft.com/office/powerpoint/2010/main" val="1683580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B4768C28-BA2D-D87E-8861-926F4D9EA99E}"/>
              </a:ext>
            </a:extLst>
          </p:cNvPr>
          <p:cNvSpPr>
            <a:spLocks noGrp="1"/>
          </p:cNvSpPr>
          <p:nvPr>
            <p:ph type="ctrTitle"/>
          </p:nvPr>
        </p:nvSpPr>
        <p:spPr>
          <a:xfrm>
            <a:off x="189271" y="386657"/>
            <a:ext cx="6581669" cy="276999"/>
          </a:xfrm>
        </p:spPr>
        <p:txBody>
          <a:bodyPr/>
          <a:lstStyle/>
          <a:p>
            <a:pPr algn="l"/>
            <a:r>
              <a:rPr lang="tr-TR" sz="1800" dirty="0" err="1"/>
              <a:t>P</a:t>
            </a:r>
            <a:r>
              <a:rPr lang="tr-TR" sz="1800" b="1" dirty="0" err="1"/>
              <a:t>arameter</a:t>
            </a:r>
            <a:r>
              <a:rPr lang="tr-TR" sz="1800" b="1" dirty="0"/>
              <a:t> </a:t>
            </a:r>
            <a:r>
              <a:rPr lang="tr-TR" sz="1800" b="1" dirty="0" err="1"/>
              <a:t>Types</a:t>
            </a:r>
            <a:r>
              <a:rPr lang="tr-TR" sz="1800" b="1" dirty="0"/>
              <a:t> in Machine Learning</a:t>
            </a:r>
            <a:endParaRPr lang="tr-TR" sz="1800" dirty="0">
              <a:solidFill>
                <a:srgbClr val="A1A1A1"/>
              </a:solidFill>
            </a:endParaRPr>
          </a:p>
        </p:txBody>
      </p:sp>
      <p:sp>
        <p:nvSpPr>
          <p:cNvPr id="4" name="Veri Yer Tutucusu 3">
            <a:extLst>
              <a:ext uri="{FF2B5EF4-FFF2-40B4-BE49-F238E27FC236}">
                <a16:creationId xmlns:a16="http://schemas.microsoft.com/office/drawing/2014/main" id="{06FDC65D-A496-D0F5-97DD-0E203B7D50FC}"/>
              </a:ext>
            </a:extLst>
          </p:cNvPr>
          <p:cNvSpPr>
            <a:spLocks noGrp="1"/>
          </p:cNvSpPr>
          <p:nvPr>
            <p:ph type="dt" sz="half" idx="10"/>
          </p:nvPr>
        </p:nvSpPr>
        <p:spPr/>
        <p:txBody>
          <a:bodyPr/>
          <a:lstStyle/>
          <a:p>
            <a:fld id="{7C84B45E-4ACC-4AC2-8643-E191D8E7A7BE}" type="datetimeyyyy">
              <a:rPr lang="en-DE" smtClean="0"/>
              <a:t>2024</a:t>
            </a:fld>
            <a:endParaRPr lang="en-DE"/>
          </a:p>
        </p:txBody>
      </p:sp>
      <p:sp>
        <p:nvSpPr>
          <p:cNvPr id="5" name="Alt Bilgi Yer Tutucusu 4">
            <a:extLst>
              <a:ext uri="{FF2B5EF4-FFF2-40B4-BE49-F238E27FC236}">
                <a16:creationId xmlns:a16="http://schemas.microsoft.com/office/drawing/2014/main" id="{9C597F22-F699-05AA-6CB3-860C76ED9051}"/>
              </a:ext>
            </a:extLst>
          </p:cNvPr>
          <p:cNvSpPr>
            <a:spLocks noGrp="1"/>
          </p:cNvSpPr>
          <p:nvPr>
            <p:ph type="ftr" sz="quarter" idx="11"/>
          </p:nvPr>
        </p:nvSpPr>
        <p:spPr/>
        <p:txBody>
          <a:bodyPr/>
          <a:lstStyle/>
          <a:p>
            <a:r>
              <a:rPr lang="tr-TR"/>
              <a:t>Universität Passau - Ali Haydar Özdağ</a:t>
            </a:r>
            <a:endParaRPr lang="en-DE"/>
          </a:p>
        </p:txBody>
      </p:sp>
      <p:sp>
        <p:nvSpPr>
          <p:cNvPr id="6" name="Slayt Numarası Yer Tutucusu 5">
            <a:extLst>
              <a:ext uri="{FF2B5EF4-FFF2-40B4-BE49-F238E27FC236}">
                <a16:creationId xmlns:a16="http://schemas.microsoft.com/office/drawing/2014/main" id="{1373E3E4-F395-9FD7-8BD5-7C07F877B0F5}"/>
              </a:ext>
            </a:extLst>
          </p:cNvPr>
          <p:cNvSpPr>
            <a:spLocks noGrp="1"/>
          </p:cNvSpPr>
          <p:nvPr>
            <p:ph type="sldNum" sz="quarter" idx="12"/>
          </p:nvPr>
        </p:nvSpPr>
        <p:spPr/>
        <p:txBody>
          <a:bodyPr/>
          <a:lstStyle/>
          <a:p>
            <a:fld id="{FB45117F-EB08-409A-B471-9C70766EC929}" type="slidenum">
              <a:rPr lang="en-DE" smtClean="0"/>
              <a:t>4</a:t>
            </a:fld>
            <a:endParaRPr lang="en-DE"/>
          </a:p>
        </p:txBody>
      </p:sp>
      <p:pic>
        <p:nvPicPr>
          <p:cNvPr id="11" name="Resim 10">
            <a:extLst>
              <a:ext uri="{FF2B5EF4-FFF2-40B4-BE49-F238E27FC236}">
                <a16:creationId xmlns:a16="http://schemas.microsoft.com/office/drawing/2014/main" id="{522496EC-B464-5F54-C2DD-D78544116786}"/>
              </a:ext>
            </a:extLst>
          </p:cNvPr>
          <p:cNvPicPr>
            <a:picLocks noChangeAspect="1"/>
          </p:cNvPicPr>
          <p:nvPr/>
        </p:nvPicPr>
        <p:blipFill>
          <a:blip r:embed="rId3"/>
          <a:stretch>
            <a:fillRect/>
          </a:stretch>
        </p:blipFill>
        <p:spPr>
          <a:xfrm>
            <a:off x="146176" y="1162491"/>
            <a:ext cx="8656115" cy="5049080"/>
          </a:xfrm>
          <a:prstGeom prst="rect">
            <a:avLst/>
          </a:prstGeom>
        </p:spPr>
      </p:pic>
      <p:sp>
        <p:nvSpPr>
          <p:cNvPr id="10" name="Metin kutusu 9">
            <a:extLst>
              <a:ext uri="{FF2B5EF4-FFF2-40B4-BE49-F238E27FC236}">
                <a16:creationId xmlns:a16="http://schemas.microsoft.com/office/drawing/2014/main" id="{86A8CB9D-AC83-4861-6AB0-9427F3FD69AC}"/>
              </a:ext>
            </a:extLst>
          </p:cNvPr>
          <p:cNvSpPr txBox="1"/>
          <p:nvPr/>
        </p:nvSpPr>
        <p:spPr>
          <a:xfrm>
            <a:off x="6380221" y="6211571"/>
            <a:ext cx="4572000" cy="215444"/>
          </a:xfrm>
          <a:prstGeom prst="rect">
            <a:avLst/>
          </a:prstGeom>
          <a:noFill/>
        </p:spPr>
        <p:txBody>
          <a:bodyPr wrap="square">
            <a:spAutoFit/>
          </a:bodyPr>
          <a:lstStyle/>
          <a:p>
            <a:r>
              <a:rPr lang="tr-TR" sz="800" dirty="0"/>
              <a:t>https://www.youtube.com/watch?v=DTcfH5W6o08</a:t>
            </a:r>
          </a:p>
        </p:txBody>
      </p:sp>
    </p:spTree>
    <p:extLst>
      <p:ext uri="{BB962C8B-B14F-4D97-AF65-F5344CB8AC3E}">
        <p14:creationId xmlns:p14="http://schemas.microsoft.com/office/powerpoint/2010/main" val="383819241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B4768C28-BA2D-D87E-8861-926F4D9EA99E}"/>
              </a:ext>
            </a:extLst>
          </p:cNvPr>
          <p:cNvSpPr>
            <a:spLocks noGrp="1"/>
          </p:cNvSpPr>
          <p:nvPr>
            <p:ph type="ctrTitle"/>
          </p:nvPr>
        </p:nvSpPr>
        <p:spPr>
          <a:xfrm>
            <a:off x="189271" y="188340"/>
            <a:ext cx="6581669" cy="369332"/>
          </a:xfrm>
        </p:spPr>
        <p:txBody>
          <a:bodyPr/>
          <a:lstStyle/>
          <a:p>
            <a:pPr algn="l"/>
            <a:r>
              <a:rPr lang="tr-TR" sz="2400" b="0" i="0" dirty="0" err="1">
                <a:solidFill>
                  <a:srgbClr val="0F0F0F"/>
                </a:solidFill>
                <a:effectLst/>
                <a:latin typeface="Söhne"/>
              </a:rPr>
              <a:t>Genetic</a:t>
            </a:r>
            <a:r>
              <a:rPr lang="tr-TR" sz="2400" b="0" i="0" dirty="0">
                <a:solidFill>
                  <a:srgbClr val="0F0F0F"/>
                </a:solidFill>
                <a:effectLst/>
                <a:latin typeface="Söhne"/>
              </a:rPr>
              <a:t> </a:t>
            </a:r>
            <a:r>
              <a:rPr lang="tr-TR" sz="2400" b="0" i="0" dirty="0" err="1">
                <a:solidFill>
                  <a:srgbClr val="0F0F0F"/>
                </a:solidFill>
                <a:effectLst/>
                <a:latin typeface="Söhne"/>
              </a:rPr>
              <a:t>Algorithm</a:t>
            </a:r>
            <a:endParaRPr lang="tr-TR" sz="2400" dirty="0"/>
          </a:p>
        </p:txBody>
      </p:sp>
      <p:sp>
        <p:nvSpPr>
          <p:cNvPr id="4" name="Veri Yer Tutucusu 3">
            <a:extLst>
              <a:ext uri="{FF2B5EF4-FFF2-40B4-BE49-F238E27FC236}">
                <a16:creationId xmlns:a16="http://schemas.microsoft.com/office/drawing/2014/main" id="{06FDC65D-A496-D0F5-97DD-0E203B7D50FC}"/>
              </a:ext>
            </a:extLst>
          </p:cNvPr>
          <p:cNvSpPr>
            <a:spLocks noGrp="1"/>
          </p:cNvSpPr>
          <p:nvPr>
            <p:ph type="dt" sz="half" idx="10"/>
          </p:nvPr>
        </p:nvSpPr>
        <p:spPr/>
        <p:txBody>
          <a:bodyPr/>
          <a:lstStyle/>
          <a:p>
            <a:fld id="{7C84B45E-4ACC-4AC2-8643-E191D8E7A7BE}" type="datetimeyyyy">
              <a:rPr lang="en-DE" smtClean="0"/>
              <a:t>2024</a:t>
            </a:fld>
            <a:endParaRPr lang="en-DE"/>
          </a:p>
        </p:txBody>
      </p:sp>
      <p:sp>
        <p:nvSpPr>
          <p:cNvPr id="5" name="Alt Bilgi Yer Tutucusu 4">
            <a:extLst>
              <a:ext uri="{FF2B5EF4-FFF2-40B4-BE49-F238E27FC236}">
                <a16:creationId xmlns:a16="http://schemas.microsoft.com/office/drawing/2014/main" id="{9C597F22-F699-05AA-6CB3-860C76ED9051}"/>
              </a:ext>
            </a:extLst>
          </p:cNvPr>
          <p:cNvSpPr>
            <a:spLocks noGrp="1"/>
          </p:cNvSpPr>
          <p:nvPr>
            <p:ph type="ftr" sz="quarter" idx="11"/>
          </p:nvPr>
        </p:nvSpPr>
        <p:spPr/>
        <p:txBody>
          <a:bodyPr/>
          <a:lstStyle/>
          <a:p>
            <a:r>
              <a:rPr lang="tr-TR"/>
              <a:t>Universität Passau - Ali Haydar Özdağ</a:t>
            </a:r>
            <a:endParaRPr lang="en-DE"/>
          </a:p>
        </p:txBody>
      </p:sp>
      <p:sp>
        <p:nvSpPr>
          <p:cNvPr id="6" name="Slayt Numarası Yer Tutucusu 5">
            <a:extLst>
              <a:ext uri="{FF2B5EF4-FFF2-40B4-BE49-F238E27FC236}">
                <a16:creationId xmlns:a16="http://schemas.microsoft.com/office/drawing/2014/main" id="{1373E3E4-F395-9FD7-8BD5-7C07F877B0F5}"/>
              </a:ext>
            </a:extLst>
          </p:cNvPr>
          <p:cNvSpPr>
            <a:spLocks noGrp="1"/>
          </p:cNvSpPr>
          <p:nvPr>
            <p:ph type="sldNum" sz="quarter" idx="12"/>
          </p:nvPr>
        </p:nvSpPr>
        <p:spPr/>
        <p:txBody>
          <a:bodyPr/>
          <a:lstStyle/>
          <a:p>
            <a:fld id="{FB45117F-EB08-409A-B471-9C70766EC929}" type="slidenum">
              <a:rPr lang="en-DE" smtClean="0"/>
              <a:t>40</a:t>
            </a:fld>
            <a:endParaRPr lang="en-DE"/>
          </a:p>
        </p:txBody>
      </p:sp>
      <p:sp>
        <p:nvSpPr>
          <p:cNvPr id="12" name="Alt Başlık 10">
            <a:extLst>
              <a:ext uri="{FF2B5EF4-FFF2-40B4-BE49-F238E27FC236}">
                <a16:creationId xmlns:a16="http://schemas.microsoft.com/office/drawing/2014/main" id="{52A5D9AC-47B1-8F00-F533-85CC8B23CB4C}"/>
              </a:ext>
            </a:extLst>
          </p:cNvPr>
          <p:cNvSpPr txBox="1">
            <a:spLocks/>
          </p:cNvSpPr>
          <p:nvPr/>
        </p:nvSpPr>
        <p:spPr>
          <a:xfrm>
            <a:off x="116137" y="1151453"/>
            <a:ext cx="8406960" cy="3877985"/>
          </a:xfrm>
          <a:prstGeom prst="rect">
            <a:avLst/>
          </a:prstGeom>
        </p:spPr>
        <p:txBody>
          <a:bodyPr wrap="square" lIns="0" tIns="0" rIns="0" bIns="0">
            <a:spAutoFit/>
          </a:bodyPr>
          <a:lstStyle>
            <a:lvl1pPr marL="0" indent="0" algn="ctr" eaLnBrk="1" hangingPunct="1">
              <a:buNone/>
              <a:defRPr sz="1800" b="0" i="0">
                <a:solidFill>
                  <a:srgbClr val="4D4D4D"/>
                </a:solidFill>
                <a:latin typeface="Arial MT"/>
                <a:ea typeface="+mn-ea"/>
                <a:cs typeface="Arial MT"/>
              </a:defRPr>
            </a:lvl1pPr>
            <a:lvl2pPr marL="342900" indent="0" algn="ctr" eaLnBrk="1" hangingPunct="1">
              <a:buNone/>
              <a:defRPr sz="1500">
                <a:latin typeface="+mn-lt"/>
                <a:ea typeface="+mn-ea"/>
                <a:cs typeface="+mn-cs"/>
              </a:defRPr>
            </a:lvl2pPr>
            <a:lvl3pPr marL="685800" indent="0" algn="ctr" eaLnBrk="1" hangingPunct="1">
              <a:buNone/>
              <a:defRPr sz="1350">
                <a:latin typeface="+mn-lt"/>
                <a:ea typeface="+mn-ea"/>
                <a:cs typeface="+mn-cs"/>
              </a:defRPr>
            </a:lvl3pPr>
            <a:lvl4pPr marL="1028700" indent="0" algn="ctr" eaLnBrk="1" hangingPunct="1">
              <a:buNone/>
              <a:defRPr sz="1200">
                <a:latin typeface="+mn-lt"/>
                <a:ea typeface="+mn-ea"/>
                <a:cs typeface="+mn-cs"/>
              </a:defRPr>
            </a:lvl4pPr>
            <a:lvl5pPr marL="1371600" indent="0" algn="ctr" eaLnBrk="1" hangingPunct="1">
              <a:buNone/>
              <a:defRPr sz="1200">
                <a:latin typeface="+mn-lt"/>
                <a:ea typeface="+mn-ea"/>
                <a:cs typeface="+mn-cs"/>
              </a:defRPr>
            </a:lvl5pPr>
            <a:lvl6pPr marL="1714500" indent="0" algn="ctr" eaLnBrk="1" hangingPunct="1">
              <a:buNone/>
              <a:defRPr sz="1200">
                <a:latin typeface="+mn-lt"/>
                <a:ea typeface="+mn-ea"/>
                <a:cs typeface="+mn-cs"/>
              </a:defRPr>
            </a:lvl6pPr>
            <a:lvl7pPr marL="2057400" indent="0" algn="ctr" eaLnBrk="1" hangingPunct="1">
              <a:buNone/>
              <a:defRPr sz="1200">
                <a:latin typeface="+mn-lt"/>
                <a:ea typeface="+mn-ea"/>
                <a:cs typeface="+mn-cs"/>
              </a:defRPr>
            </a:lvl7pPr>
            <a:lvl8pPr marL="2400300" indent="0" algn="ctr" eaLnBrk="1" hangingPunct="1">
              <a:buNone/>
              <a:defRPr sz="1200">
                <a:latin typeface="+mn-lt"/>
                <a:ea typeface="+mn-ea"/>
                <a:cs typeface="+mn-cs"/>
              </a:defRPr>
            </a:lvl8pPr>
            <a:lvl9pPr marL="2743200" indent="0" algn="ctr" eaLnBrk="1" hangingPunct="1">
              <a:buNone/>
              <a:defRPr sz="1200">
                <a:latin typeface="+mn-lt"/>
                <a:ea typeface="+mn-ea"/>
                <a:cs typeface="+mn-cs"/>
              </a:defRPr>
            </a:lvl9pPr>
          </a:lstStyle>
          <a:p>
            <a:pPr algn="l"/>
            <a:r>
              <a:rPr lang="en-GB" dirty="0">
                <a:solidFill>
                  <a:schemeClr val="tx1"/>
                </a:solidFill>
                <a:latin typeface="+mn-lt"/>
              </a:rPr>
              <a:t>Advantages:</a:t>
            </a:r>
          </a:p>
          <a:p>
            <a:pPr algn="l"/>
            <a:endParaRPr lang="en-GB" dirty="0">
              <a:solidFill>
                <a:schemeClr val="tx1"/>
              </a:solidFill>
              <a:latin typeface="+mn-lt"/>
            </a:endParaRPr>
          </a:p>
          <a:p>
            <a:pPr marL="285750" indent="-285750" algn="l">
              <a:buFont typeface="Arial" panose="020B0604020202020204" pitchFamily="34" charset="0"/>
              <a:buChar char="•"/>
            </a:pPr>
            <a:r>
              <a:rPr lang="en-GB" dirty="0">
                <a:solidFill>
                  <a:schemeClr val="tx1"/>
                </a:solidFill>
                <a:latin typeface="+mn-lt"/>
              </a:rPr>
              <a:t>Effective in large search spaces</a:t>
            </a:r>
          </a:p>
          <a:p>
            <a:pPr marL="285750" indent="-285750" algn="l">
              <a:buFont typeface="Arial" panose="020B0604020202020204" pitchFamily="34" charset="0"/>
              <a:buChar char="•"/>
            </a:pPr>
            <a:r>
              <a:rPr lang="en-GB" dirty="0">
                <a:solidFill>
                  <a:schemeClr val="tx1"/>
                </a:solidFill>
                <a:latin typeface="+mn-lt"/>
              </a:rPr>
              <a:t>Robust Operations: The selection, crossover, and mutation operations in GA reduce the risk of missing the global optimum. </a:t>
            </a:r>
          </a:p>
          <a:p>
            <a:pPr marL="285750" indent="-285750" algn="l">
              <a:buFont typeface="Arial" panose="020B0604020202020204" pitchFamily="34" charset="0"/>
              <a:buChar char="•"/>
            </a:pPr>
            <a:r>
              <a:rPr lang="en-GB" dirty="0">
                <a:solidFill>
                  <a:schemeClr val="tx1"/>
                </a:solidFill>
                <a:latin typeface="+mn-lt"/>
              </a:rPr>
              <a:t>Flexibility and Generalizability: They can be applied to a wide variety of problem</a:t>
            </a:r>
            <a:r>
              <a:rPr lang="tr-TR" dirty="0">
                <a:solidFill>
                  <a:schemeClr val="tx1"/>
                </a:solidFill>
                <a:latin typeface="+mn-lt"/>
              </a:rPr>
              <a:t>s</a:t>
            </a:r>
            <a:r>
              <a:rPr lang="en-GB" dirty="0">
                <a:solidFill>
                  <a:schemeClr val="tx1"/>
                </a:solidFill>
                <a:latin typeface="+mn-lt"/>
              </a:rPr>
              <a:t>.</a:t>
            </a:r>
          </a:p>
          <a:p>
            <a:pPr algn="l"/>
            <a:endParaRPr lang="en-GB" dirty="0">
              <a:solidFill>
                <a:schemeClr val="tx1"/>
              </a:solidFill>
              <a:latin typeface="+mn-lt"/>
            </a:endParaRPr>
          </a:p>
          <a:p>
            <a:pPr algn="l"/>
            <a:r>
              <a:rPr lang="en-GB" dirty="0">
                <a:solidFill>
                  <a:schemeClr val="tx1"/>
                </a:solidFill>
                <a:latin typeface="+mn-lt"/>
              </a:rPr>
              <a:t>Disadvantages:</a:t>
            </a:r>
          </a:p>
          <a:p>
            <a:pPr algn="l"/>
            <a:endParaRPr lang="en-GB" dirty="0">
              <a:solidFill>
                <a:schemeClr val="tx1"/>
              </a:solidFill>
              <a:latin typeface="+mn-lt"/>
            </a:endParaRPr>
          </a:p>
          <a:p>
            <a:pPr marL="285750" indent="-285750" algn="l">
              <a:buFont typeface="Arial" panose="020B0604020202020204" pitchFamily="34" charset="0"/>
              <a:buChar char="•"/>
            </a:pPr>
            <a:r>
              <a:rPr lang="en-GB" dirty="0">
                <a:solidFill>
                  <a:schemeClr val="tx1"/>
                </a:solidFill>
                <a:latin typeface="+mn-lt"/>
              </a:rPr>
              <a:t>Need to set hyper-hyper parameters</a:t>
            </a:r>
            <a:r>
              <a:rPr lang="tr-TR" dirty="0">
                <a:solidFill>
                  <a:schemeClr val="tx1"/>
                </a:solidFill>
                <a:latin typeface="+mn-lt"/>
              </a:rPr>
              <a:t> </a:t>
            </a:r>
            <a:r>
              <a:rPr lang="en-GB" dirty="0">
                <a:solidFill>
                  <a:schemeClr val="tx1"/>
                </a:solidFill>
                <a:latin typeface="+mn-lt"/>
              </a:rPr>
              <a:t>population size, mutation rate, crossover rate, etc.</a:t>
            </a:r>
          </a:p>
          <a:p>
            <a:pPr marL="285750" indent="-285750" algn="l">
              <a:buFont typeface="Arial" panose="020B0604020202020204" pitchFamily="34" charset="0"/>
              <a:buChar char="•"/>
            </a:pPr>
            <a:r>
              <a:rPr lang="en-GB" dirty="0">
                <a:solidFill>
                  <a:schemeClr val="tx1"/>
                </a:solidFill>
                <a:latin typeface="+mn-lt"/>
              </a:rPr>
              <a:t>Time Complexity: O(n2)</a:t>
            </a:r>
          </a:p>
          <a:p>
            <a:pPr marL="285750" indent="-285750" algn="l">
              <a:buFont typeface="Arial" panose="020B0604020202020204" pitchFamily="34" charset="0"/>
              <a:buChar char="•"/>
            </a:pPr>
            <a:r>
              <a:rPr lang="en-GB" dirty="0">
                <a:solidFill>
                  <a:schemeClr val="tx1"/>
                </a:solidFill>
                <a:latin typeface="+mn-lt"/>
              </a:rPr>
              <a:t>Computational Cost: Especially for large-scale problems, </a:t>
            </a:r>
            <a:r>
              <a:rPr lang="tr-TR" dirty="0">
                <a:solidFill>
                  <a:schemeClr val="tx1"/>
                </a:solidFill>
                <a:latin typeface="+mn-lt"/>
              </a:rPr>
              <a:t>it </a:t>
            </a:r>
            <a:r>
              <a:rPr lang="en-GB" dirty="0">
                <a:solidFill>
                  <a:schemeClr val="tx1"/>
                </a:solidFill>
                <a:latin typeface="+mn-lt"/>
              </a:rPr>
              <a:t>can be computationally expensive. </a:t>
            </a:r>
          </a:p>
        </p:txBody>
      </p:sp>
    </p:spTree>
    <p:extLst>
      <p:ext uri="{BB962C8B-B14F-4D97-AF65-F5344CB8AC3E}">
        <p14:creationId xmlns:p14="http://schemas.microsoft.com/office/powerpoint/2010/main" val="207343674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Veri Yer Tutucusu 3">
            <a:extLst>
              <a:ext uri="{FF2B5EF4-FFF2-40B4-BE49-F238E27FC236}">
                <a16:creationId xmlns:a16="http://schemas.microsoft.com/office/drawing/2014/main" id="{06FDC65D-A496-D0F5-97DD-0E203B7D50FC}"/>
              </a:ext>
            </a:extLst>
          </p:cNvPr>
          <p:cNvSpPr>
            <a:spLocks noGrp="1"/>
          </p:cNvSpPr>
          <p:nvPr>
            <p:ph type="dt" sz="half" idx="10"/>
          </p:nvPr>
        </p:nvSpPr>
        <p:spPr/>
        <p:txBody>
          <a:bodyPr/>
          <a:lstStyle/>
          <a:p>
            <a:fld id="{7C84B45E-4ACC-4AC2-8643-E191D8E7A7BE}" type="datetimeyyyy">
              <a:rPr lang="en-DE" smtClean="0"/>
              <a:t>2024</a:t>
            </a:fld>
            <a:endParaRPr lang="en-DE"/>
          </a:p>
        </p:txBody>
      </p:sp>
      <p:sp>
        <p:nvSpPr>
          <p:cNvPr id="5" name="Alt Bilgi Yer Tutucusu 4">
            <a:extLst>
              <a:ext uri="{FF2B5EF4-FFF2-40B4-BE49-F238E27FC236}">
                <a16:creationId xmlns:a16="http://schemas.microsoft.com/office/drawing/2014/main" id="{9C597F22-F699-05AA-6CB3-860C76ED9051}"/>
              </a:ext>
            </a:extLst>
          </p:cNvPr>
          <p:cNvSpPr>
            <a:spLocks noGrp="1"/>
          </p:cNvSpPr>
          <p:nvPr>
            <p:ph type="ftr" sz="quarter" idx="11"/>
          </p:nvPr>
        </p:nvSpPr>
        <p:spPr/>
        <p:txBody>
          <a:bodyPr/>
          <a:lstStyle/>
          <a:p>
            <a:r>
              <a:rPr lang="tr-TR"/>
              <a:t>Universität Passau - Ali Haydar Özdağ</a:t>
            </a:r>
            <a:endParaRPr lang="en-DE"/>
          </a:p>
        </p:txBody>
      </p:sp>
      <p:sp>
        <p:nvSpPr>
          <p:cNvPr id="6" name="Slayt Numarası Yer Tutucusu 5">
            <a:extLst>
              <a:ext uri="{FF2B5EF4-FFF2-40B4-BE49-F238E27FC236}">
                <a16:creationId xmlns:a16="http://schemas.microsoft.com/office/drawing/2014/main" id="{1373E3E4-F395-9FD7-8BD5-7C07F877B0F5}"/>
              </a:ext>
            </a:extLst>
          </p:cNvPr>
          <p:cNvSpPr>
            <a:spLocks noGrp="1"/>
          </p:cNvSpPr>
          <p:nvPr>
            <p:ph type="sldNum" sz="quarter" idx="12"/>
          </p:nvPr>
        </p:nvSpPr>
        <p:spPr/>
        <p:txBody>
          <a:bodyPr/>
          <a:lstStyle/>
          <a:p>
            <a:fld id="{FB45117F-EB08-409A-B471-9C70766EC929}" type="slidenum">
              <a:rPr lang="en-DE" smtClean="0"/>
              <a:t>41</a:t>
            </a:fld>
            <a:endParaRPr lang="en-DE"/>
          </a:p>
        </p:txBody>
      </p:sp>
      <p:sp>
        <p:nvSpPr>
          <p:cNvPr id="13" name="Başlık 1">
            <a:extLst>
              <a:ext uri="{FF2B5EF4-FFF2-40B4-BE49-F238E27FC236}">
                <a16:creationId xmlns:a16="http://schemas.microsoft.com/office/drawing/2014/main" id="{CE1250EC-E6E5-B243-EEAD-522783D0DB03}"/>
              </a:ext>
            </a:extLst>
          </p:cNvPr>
          <p:cNvSpPr>
            <a:spLocks noGrp="1"/>
          </p:cNvSpPr>
          <p:nvPr>
            <p:ph type="ctrTitle"/>
          </p:nvPr>
        </p:nvSpPr>
        <p:spPr>
          <a:xfrm>
            <a:off x="243660" y="190546"/>
            <a:ext cx="6581669" cy="276999"/>
          </a:xfrm>
        </p:spPr>
        <p:txBody>
          <a:bodyPr/>
          <a:lstStyle/>
          <a:p>
            <a:pPr algn="l"/>
            <a:r>
              <a:rPr lang="tr-TR" sz="1800" dirty="0">
                <a:solidFill>
                  <a:schemeClr val="tx1"/>
                </a:solidFill>
              </a:rPr>
              <a:t>Experiment :  GA </a:t>
            </a:r>
            <a:r>
              <a:rPr lang="tr-TR" sz="1800" dirty="0" err="1">
                <a:solidFill>
                  <a:schemeClr val="tx1"/>
                </a:solidFill>
              </a:rPr>
              <a:t>vs</a:t>
            </a:r>
            <a:r>
              <a:rPr lang="tr-TR" sz="1800" dirty="0">
                <a:solidFill>
                  <a:schemeClr val="tx1"/>
                </a:solidFill>
              </a:rPr>
              <a:t> PSO </a:t>
            </a:r>
            <a:r>
              <a:rPr lang="tr-TR" sz="1800" dirty="0" err="1">
                <a:solidFill>
                  <a:schemeClr val="tx1"/>
                </a:solidFill>
              </a:rPr>
              <a:t>vs</a:t>
            </a:r>
            <a:r>
              <a:rPr lang="tr-TR" sz="1800" dirty="0">
                <a:solidFill>
                  <a:schemeClr val="tx1"/>
                </a:solidFill>
              </a:rPr>
              <a:t> </a:t>
            </a:r>
            <a:r>
              <a:rPr lang="tr-TR" sz="1800" dirty="0" err="1">
                <a:solidFill>
                  <a:schemeClr val="tx1"/>
                </a:solidFill>
              </a:rPr>
              <a:t>Randomized</a:t>
            </a:r>
            <a:r>
              <a:rPr lang="tr-TR" sz="1800" dirty="0">
                <a:solidFill>
                  <a:schemeClr val="tx1"/>
                </a:solidFill>
              </a:rPr>
              <a:t> </a:t>
            </a:r>
            <a:r>
              <a:rPr lang="tr-TR" sz="1800" dirty="0" err="1">
                <a:solidFill>
                  <a:schemeClr val="tx1"/>
                </a:solidFill>
              </a:rPr>
              <a:t>Algorithm</a:t>
            </a:r>
            <a:endParaRPr lang="tr-TR" sz="1800" dirty="0">
              <a:solidFill>
                <a:schemeClr val="tx1"/>
              </a:solidFill>
            </a:endParaRPr>
          </a:p>
        </p:txBody>
      </p:sp>
      <p:sp>
        <p:nvSpPr>
          <p:cNvPr id="7" name="Metin kutusu 6">
            <a:extLst>
              <a:ext uri="{FF2B5EF4-FFF2-40B4-BE49-F238E27FC236}">
                <a16:creationId xmlns:a16="http://schemas.microsoft.com/office/drawing/2014/main" id="{328DE346-B262-FBB7-8B6B-DCC647370609}"/>
              </a:ext>
            </a:extLst>
          </p:cNvPr>
          <p:cNvSpPr txBox="1"/>
          <p:nvPr/>
        </p:nvSpPr>
        <p:spPr>
          <a:xfrm>
            <a:off x="125656" y="1150259"/>
            <a:ext cx="8137725" cy="4247317"/>
          </a:xfrm>
          <a:prstGeom prst="rect">
            <a:avLst/>
          </a:prstGeom>
          <a:noFill/>
        </p:spPr>
        <p:txBody>
          <a:bodyPr wrap="square">
            <a:spAutoFit/>
          </a:bodyPr>
          <a:lstStyle/>
          <a:p>
            <a:r>
              <a:rPr lang="tr-TR" dirty="0" err="1">
                <a:solidFill>
                  <a:schemeClr val="tx1"/>
                </a:solidFill>
                <a:latin typeface="Arial MT"/>
              </a:rPr>
              <a:t>Dataset</a:t>
            </a:r>
            <a:r>
              <a:rPr lang="tr-TR" dirty="0">
                <a:solidFill>
                  <a:schemeClr val="tx1"/>
                </a:solidFill>
                <a:latin typeface="Arial MT"/>
              </a:rPr>
              <a:t>: </a:t>
            </a:r>
            <a:r>
              <a:rPr lang="tr-TR" dirty="0" err="1">
                <a:solidFill>
                  <a:schemeClr val="tx1"/>
                </a:solidFill>
                <a:latin typeface="Arial MT"/>
              </a:rPr>
              <a:t>The</a:t>
            </a:r>
            <a:r>
              <a:rPr lang="tr-TR" dirty="0">
                <a:solidFill>
                  <a:schemeClr val="tx1"/>
                </a:solidFill>
                <a:latin typeface="Arial MT"/>
              </a:rPr>
              <a:t> </a:t>
            </a:r>
            <a:r>
              <a:rPr lang="tr-TR" dirty="0" err="1">
                <a:solidFill>
                  <a:schemeClr val="tx1"/>
                </a:solidFill>
                <a:latin typeface="Arial MT"/>
              </a:rPr>
              <a:t>Iris</a:t>
            </a:r>
            <a:r>
              <a:rPr lang="tr-TR" dirty="0">
                <a:solidFill>
                  <a:schemeClr val="tx1"/>
                </a:solidFill>
                <a:latin typeface="Arial MT"/>
              </a:rPr>
              <a:t> </a:t>
            </a:r>
            <a:r>
              <a:rPr lang="tr-TR" dirty="0" err="1">
                <a:solidFill>
                  <a:schemeClr val="tx1"/>
                </a:solidFill>
                <a:latin typeface="Arial MT"/>
              </a:rPr>
              <a:t>Dataset</a:t>
            </a:r>
            <a:endParaRPr lang="tr-TR" dirty="0">
              <a:solidFill>
                <a:schemeClr val="tx1"/>
              </a:solidFill>
              <a:latin typeface="Arial MT"/>
            </a:endParaRPr>
          </a:p>
          <a:p>
            <a:endParaRPr lang="tr-TR" dirty="0">
              <a:solidFill>
                <a:schemeClr val="tx1"/>
              </a:solidFill>
              <a:latin typeface="Arial MT"/>
            </a:endParaRPr>
          </a:p>
          <a:p>
            <a:pPr algn="l"/>
            <a:r>
              <a:rPr lang="tr-TR" dirty="0">
                <a:solidFill>
                  <a:schemeClr val="tx1"/>
                </a:solidFill>
                <a:latin typeface="Arial MT"/>
              </a:rPr>
              <a:t>Model: </a:t>
            </a:r>
            <a:r>
              <a:rPr lang="tr-TR" b="0" i="0" dirty="0" err="1">
                <a:solidFill>
                  <a:schemeClr val="tx1"/>
                </a:solidFill>
                <a:effectLst/>
                <a:latin typeface="Arial MT"/>
              </a:rPr>
              <a:t>Support</a:t>
            </a:r>
            <a:r>
              <a:rPr lang="tr-TR" b="0" i="0" dirty="0">
                <a:solidFill>
                  <a:schemeClr val="tx1"/>
                </a:solidFill>
                <a:effectLst/>
                <a:latin typeface="Arial MT"/>
              </a:rPr>
              <a:t> </a:t>
            </a:r>
            <a:r>
              <a:rPr lang="tr-TR" b="0" i="0" dirty="0" err="1">
                <a:solidFill>
                  <a:schemeClr val="tx1"/>
                </a:solidFill>
                <a:effectLst/>
                <a:latin typeface="Arial MT"/>
              </a:rPr>
              <a:t>Vector</a:t>
            </a:r>
            <a:r>
              <a:rPr lang="tr-TR" b="0" i="0" dirty="0">
                <a:solidFill>
                  <a:schemeClr val="tx1"/>
                </a:solidFill>
                <a:effectLst/>
                <a:latin typeface="Arial MT"/>
              </a:rPr>
              <a:t> Machine</a:t>
            </a:r>
          </a:p>
          <a:p>
            <a:br>
              <a:rPr lang="tr-TR" dirty="0">
                <a:solidFill>
                  <a:schemeClr val="tx1"/>
                </a:solidFill>
                <a:latin typeface="Arial MT"/>
              </a:rPr>
            </a:br>
            <a:r>
              <a:rPr lang="tr-TR" dirty="0" err="1">
                <a:solidFill>
                  <a:schemeClr val="tx1"/>
                </a:solidFill>
                <a:latin typeface="Arial MT"/>
              </a:rPr>
              <a:t>Optimized</a:t>
            </a:r>
            <a:r>
              <a:rPr lang="tr-TR" dirty="0">
                <a:solidFill>
                  <a:schemeClr val="tx1"/>
                </a:solidFill>
                <a:latin typeface="Arial MT"/>
              </a:rPr>
              <a:t> </a:t>
            </a:r>
            <a:r>
              <a:rPr lang="tr-TR" dirty="0" err="1">
                <a:solidFill>
                  <a:schemeClr val="tx1"/>
                </a:solidFill>
                <a:latin typeface="Arial MT"/>
              </a:rPr>
              <a:t>Hyperparameters</a:t>
            </a:r>
            <a:r>
              <a:rPr lang="tr-TR" dirty="0">
                <a:solidFill>
                  <a:schemeClr val="tx1"/>
                </a:solidFill>
                <a:latin typeface="Arial MT"/>
              </a:rPr>
              <a:t>: C </a:t>
            </a:r>
            <a:r>
              <a:rPr lang="tr-TR" dirty="0" err="1">
                <a:solidFill>
                  <a:schemeClr val="tx1"/>
                </a:solidFill>
                <a:latin typeface="Arial MT"/>
              </a:rPr>
              <a:t>and</a:t>
            </a:r>
            <a:r>
              <a:rPr lang="tr-TR" dirty="0">
                <a:solidFill>
                  <a:schemeClr val="tx1"/>
                </a:solidFill>
                <a:latin typeface="Arial MT"/>
              </a:rPr>
              <a:t> gamma </a:t>
            </a:r>
            <a:r>
              <a:rPr lang="en-GB" b="1" dirty="0">
                <a:solidFill>
                  <a:srgbClr val="FF0000"/>
                </a:solidFill>
                <a:effectLst/>
                <a:latin typeface="Arial MT"/>
              </a:rPr>
              <a:t>bounds = [(0.1, 100), (0.0001, 1)]</a:t>
            </a:r>
          </a:p>
          <a:p>
            <a:endParaRPr lang="tr-TR" dirty="0">
              <a:solidFill>
                <a:schemeClr val="tx1"/>
              </a:solidFill>
              <a:latin typeface="Arial MT"/>
            </a:endParaRPr>
          </a:p>
          <a:p>
            <a:endParaRPr lang="tr-TR" dirty="0">
              <a:solidFill>
                <a:schemeClr val="tx1"/>
              </a:solidFill>
              <a:latin typeface="Arial MT"/>
            </a:endParaRPr>
          </a:p>
          <a:p>
            <a:r>
              <a:rPr lang="en-GB" dirty="0">
                <a:solidFill>
                  <a:schemeClr val="tx1"/>
                </a:solidFill>
                <a:latin typeface="Arial MT"/>
              </a:rPr>
              <a:t>Optimization Methods:</a:t>
            </a:r>
            <a:endParaRPr lang="tr-TR" dirty="0">
              <a:solidFill>
                <a:schemeClr val="tx1"/>
              </a:solidFill>
              <a:latin typeface="Arial MT"/>
            </a:endParaRPr>
          </a:p>
          <a:p>
            <a:pPr marL="285750" indent="-285750">
              <a:buFont typeface="Arial" panose="020B0604020202020204" pitchFamily="34" charset="0"/>
              <a:buChar char="•"/>
            </a:pPr>
            <a:r>
              <a:rPr lang="en-GB" dirty="0">
                <a:solidFill>
                  <a:schemeClr val="tx1"/>
                </a:solidFill>
                <a:latin typeface="Arial MT"/>
              </a:rPr>
              <a:t>PSO</a:t>
            </a:r>
            <a:r>
              <a:rPr lang="tr-TR" dirty="0">
                <a:solidFill>
                  <a:schemeClr val="tx1"/>
                </a:solidFill>
                <a:latin typeface="Arial MT"/>
              </a:rPr>
              <a:t>  			</a:t>
            </a:r>
            <a:r>
              <a:rPr lang="tr-TR" sz="1400" b="1" i="0" dirty="0">
                <a:solidFill>
                  <a:srgbClr val="FF0000"/>
                </a:solidFill>
                <a:effectLst/>
                <a:latin typeface="Arial MT"/>
              </a:rPr>
              <a:t>1500</a:t>
            </a:r>
            <a:r>
              <a:rPr lang="tr-TR" sz="1400" b="1" i="0" dirty="0">
                <a:solidFill>
                  <a:schemeClr val="tx1"/>
                </a:solidFill>
                <a:effectLst/>
                <a:latin typeface="Arial MT"/>
              </a:rPr>
              <a:t> </a:t>
            </a:r>
            <a:r>
              <a:rPr lang="tr-TR" sz="1400" b="1" i="0" dirty="0" err="1">
                <a:solidFill>
                  <a:schemeClr val="tx1"/>
                </a:solidFill>
                <a:effectLst/>
                <a:latin typeface="Arial MT"/>
              </a:rPr>
              <a:t>combinations</a:t>
            </a:r>
            <a:r>
              <a:rPr lang="tr-TR" sz="1400" b="1" i="0" dirty="0">
                <a:solidFill>
                  <a:schemeClr val="tx1"/>
                </a:solidFill>
                <a:effectLst/>
                <a:latin typeface="Arial MT"/>
              </a:rPr>
              <a:t> </a:t>
            </a:r>
            <a:r>
              <a:rPr lang="tr-TR" sz="1400" b="1" i="0" dirty="0" err="1">
                <a:solidFill>
                  <a:schemeClr val="tx1"/>
                </a:solidFill>
                <a:effectLst/>
                <a:latin typeface="Arial MT"/>
              </a:rPr>
              <a:t>tried</a:t>
            </a:r>
            <a:endParaRPr lang="tr-TR" sz="1400" b="1" dirty="0">
              <a:solidFill>
                <a:schemeClr val="tx1"/>
              </a:solidFill>
              <a:latin typeface="Arial MT"/>
            </a:endParaRPr>
          </a:p>
          <a:p>
            <a:pPr marL="285750" indent="-285750">
              <a:buFont typeface="Arial" panose="020B0604020202020204" pitchFamily="34" charset="0"/>
              <a:buChar char="•"/>
            </a:pPr>
            <a:r>
              <a:rPr lang="en-GB" dirty="0">
                <a:solidFill>
                  <a:schemeClr val="tx1"/>
                </a:solidFill>
                <a:latin typeface="Arial MT"/>
              </a:rPr>
              <a:t>GA</a:t>
            </a:r>
            <a:r>
              <a:rPr lang="tr-TR" dirty="0">
                <a:solidFill>
                  <a:schemeClr val="tx1"/>
                </a:solidFill>
                <a:latin typeface="Arial MT"/>
              </a:rPr>
              <a:t>     		</a:t>
            </a:r>
            <a:r>
              <a:rPr lang="tr-TR" sz="1400" b="1" i="0" dirty="0">
                <a:solidFill>
                  <a:srgbClr val="FF0000"/>
                </a:solidFill>
                <a:effectLst/>
                <a:latin typeface="Arial MT"/>
              </a:rPr>
              <a:t>1500</a:t>
            </a:r>
            <a:r>
              <a:rPr lang="tr-TR" sz="1400" b="1" i="0" dirty="0">
                <a:solidFill>
                  <a:schemeClr val="tx1"/>
                </a:solidFill>
                <a:effectLst/>
                <a:latin typeface="Arial MT"/>
              </a:rPr>
              <a:t> </a:t>
            </a:r>
            <a:r>
              <a:rPr lang="tr-TR" sz="1400" b="1" i="0" dirty="0" err="1">
                <a:solidFill>
                  <a:schemeClr val="tx1"/>
                </a:solidFill>
                <a:effectLst/>
                <a:latin typeface="Arial MT"/>
              </a:rPr>
              <a:t>combinations</a:t>
            </a:r>
            <a:r>
              <a:rPr lang="tr-TR" sz="1400" b="1" i="0" dirty="0">
                <a:solidFill>
                  <a:schemeClr val="tx1"/>
                </a:solidFill>
                <a:effectLst/>
                <a:latin typeface="Arial MT"/>
              </a:rPr>
              <a:t> </a:t>
            </a:r>
            <a:r>
              <a:rPr lang="tr-TR" sz="1400" b="1" i="0" dirty="0" err="1">
                <a:solidFill>
                  <a:schemeClr val="tx1"/>
                </a:solidFill>
                <a:effectLst/>
                <a:latin typeface="Arial MT"/>
              </a:rPr>
              <a:t>tried</a:t>
            </a:r>
            <a:endParaRPr lang="tr-TR" sz="1400" dirty="0">
              <a:solidFill>
                <a:schemeClr val="tx1"/>
              </a:solidFill>
              <a:latin typeface="Arial MT"/>
            </a:endParaRPr>
          </a:p>
          <a:p>
            <a:pPr marL="285750" indent="-285750">
              <a:buFont typeface="Arial" panose="020B0604020202020204" pitchFamily="34" charset="0"/>
              <a:buChar char="•"/>
            </a:pPr>
            <a:r>
              <a:rPr lang="en-GB" dirty="0">
                <a:solidFill>
                  <a:schemeClr val="tx1"/>
                </a:solidFill>
                <a:latin typeface="Arial MT"/>
              </a:rPr>
              <a:t>Randomized Search</a:t>
            </a:r>
            <a:r>
              <a:rPr lang="tr-TR" dirty="0">
                <a:solidFill>
                  <a:schemeClr val="tx1"/>
                </a:solidFill>
                <a:latin typeface="Arial MT"/>
              </a:rPr>
              <a:t> 	</a:t>
            </a:r>
            <a:r>
              <a:rPr lang="tr-TR" sz="1400" b="1" i="0" dirty="0">
                <a:solidFill>
                  <a:srgbClr val="FF0000"/>
                </a:solidFill>
                <a:effectLst/>
                <a:latin typeface="Arial MT"/>
              </a:rPr>
              <a:t>100</a:t>
            </a:r>
            <a:r>
              <a:rPr lang="tr-TR" sz="1400" b="1" i="0" dirty="0">
                <a:solidFill>
                  <a:schemeClr val="tx1"/>
                </a:solidFill>
                <a:effectLst/>
                <a:latin typeface="Arial MT"/>
              </a:rPr>
              <a:t>  </a:t>
            </a:r>
            <a:r>
              <a:rPr lang="tr-TR" sz="1400" b="1" i="0" dirty="0" err="1">
                <a:solidFill>
                  <a:schemeClr val="tx1"/>
                </a:solidFill>
                <a:effectLst/>
                <a:latin typeface="Arial MT"/>
              </a:rPr>
              <a:t>combinations</a:t>
            </a:r>
            <a:r>
              <a:rPr lang="tr-TR" sz="1400" b="1" i="0" dirty="0">
                <a:solidFill>
                  <a:schemeClr val="tx1"/>
                </a:solidFill>
                <a:effectLst/>
                <a:latin typeface="Arial MT"/>
              </a:rPr>
              <a:t> </a:t>
            </a:r>
            <a:r>
              <a:rPr lang="tr-TR" sz="1400" b="1" i="0" dirty="0" err="1">
                <a:solidFill>
                  <a:schemeClr val="tx1"/>
                </a:solidFill>
                <a:effectLst/>
                <a:latin typeface="Arial MT"/>
              </a:rPr>
              <a:t>tried</a:t>
            </a:r>
            <a:endParaRPr lang="tr-TR" sz="1400" dirty="0">
              <a:solidFill>
                <a:schemeClr val="tx1"/>
              </a:solidFill>
              <a:latin typeface="Arial MT"/>
            </a:endParaRPr>
          </a:p>
          <a:p>
            <a:endParaRPr lang="tr-TR" dirty="0">
              <a:solidFill>
                <a:schemeClr val="tx1"/>
              </a:solidFill>
              <a:latin typeface="Arial MT"/>
            </a:endParaRPr>
          </a:p>
          <a:p>
            <a:r>
              <a:rPr lang="en-GB" dirty="0">
                <a:solidFill>
                  <a:schemeClr val="tx1"/>
                </a:solidFill>
                <a:latin typeface="Arial MT"/>
              </a:rPr>
              <a:t>Evaluation Criteria:</a:t>
            </a:r>
            <a:endParaRPr lang="tr-TR" dirty="0">
              <a:solidFill>
                <a:schemeClr val="tx1"/>
              </a:solidFill>
              <a:latin typeface="Arial MT"/>
            </a:endParaRPr>
          </a:p>
          <a:p>
            <a:pPr marL="342900" indent="-342900">
              <a:buFont typeface="+mj-lt"/>
              <a:buAutoNum type="arabicPeriod"/>
            </a:pPr>
            <a:r>
              <a:rPr lang="en-GB" dirty="0">
                <a:solidFill>
                  <a:schemeClr val="tx1"/>
                </a:solidFill>
                <a:latin typeface="Arial MT"/>
              </a:rPr>
              <a:t>Accuracy</a:t>
            </a:r>
            <a:endParaRPr lang="tr-TR" dirty="0">
              <a:solidFill>
                <a:schemeClr val="tx1"/>
              </a:solidFill>
              <a:latin typeface="Arial MT"/>
            </a:endParaRPr>
          </a:p>
          <a:p>
            <a:pPr marL="342900" indent="-342900">
              <a:buFont typeface="+mj-lt"/>
              <a:buAutoNum type="arabicPeriod"/>
            </a:pPr>
            <a:r>
              <a:rPr lang="en-GB" dirty="0">
                <a:solidFill>
                  <a:schemeClr val="tx1"/>
                </a:solidFill>
                <a:latin typeface="Arial MT"/>
              </a:rPr>
              <a:t>Running Time</a:t>
            </a:r>
            <a:endParaRPr lang="tr-TR" dirty="0">
              <a:solidFill>
                <a:schemeClr val="tx1"/>
              </a:solidFill>
              <a:latin typeface="Arial MT"/>
            </a:endParaRPr>
          </a:p>
        </p:txBody>
      </p:sp>
      <p:sp>
        <p:nvSpPr>
          <p:cNvPr id="11" name="Ok: Yukarı Bükülü 10">
            <a:extLst>
              <a:ext uri="{FF2B5EF4-FFF2-40B4-BE49-F238E27FC236}">
                <a16:creationId xmlns:a16="http://schemas.microsoft.com/office/drawing/2014/main" id="{8F486832-DF78-D45B-0B9C-00A5B070B940}"/>
              </a:ext>
            </a:extLst>
          </p:cNvPr>
          <p:cNvSpPr/>
          <p:nvPr/>
        </p:nvSpPr>
        <p:spPr>
          <a:xfrm>
            <a:off x="4185138" y="2696308"/>
            <a:ext cx="3505200" cy="527538"/>
          </a:xfrm>
          <a:prstGeom prst="curved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solidFill>
                <a:schemeClr val="tx1"/>
              </a:solidFill>
            </a:endParaRPr>
          </a:p>
        </p:txBody>
      </p:sp>
      <p:sp>
        <p:nvSpPr>
          <p:cNvPr id="12" name="Ok: Aşağı Bükülü 11">
            <a:extLst>
              <a:ext uri="{FF2B5EF4-FFF2-40B4-BE49-F238E27FC236}">
                <a16:creationId xmlns:a16="http://schemas.microsoft.com/office/drawing/2014/main" id="{A1F816F6-79A4-366D-C601-D8A80116294F}"/>
              </a:ext>
            </a:extLst>
          </p:cNvPr>
          <p:cNvSpPr/>
          <p:nvPr/>
        </p:nvSpPr>
        <p:spPr>
          <a:xfrm>
            <a:off x="3294185" y="1723293"/>
            <a:ext cx="3153507" cy="527538"/>
          </a:xfrm>
          <a:prstGeom prst="curved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solidFill>
                <a:schemeClr val="tx1"/>
              </a:solidFill>
            </a:endParaRPr>
          </a:p>
        </p:txBody>
      </p:sp>
      <p:sp>
        <p:nvSpPr>
          <p:cNvPr id="15" name="Metin kutusu 14">
            <a:extLst>
              <a:ext uri="{FF2B5EF4-FFF2-40B4-BE49-F238E27FC236}">
                <a16:creationId xmlns:a16="http://schemas.microsoft.com/office/drawing/2014/main" id="{8A4082E0-1352-B7E2-6B51-F491680DA49E}"/>
              </a:ext>
            </a:extLst>
          </p:cNvPr>
          <p:cNvSpPr txBox="1"/>
          <p:nvPr/>
        </p:nvSpPr>
        <p:spPr>
          <a:xfrm>
            <a:off x="62828" y="5946830"/>
            <a:ext cx="9018344" cy="646331"/>
          </a:xfrm>
          <a:prstGeom prst="rect">
            <a:avLst/>
          </a:prstGeom>
          <a:noFill/>
        </p:spPr>
        <p:txBody>
          <a:bodyPr wrap="square">
            <a:spAutoFit/>
          </a:bodyPr>
          <a:lstStyle/>
          <a:p>
            <a:r>
              <a:rPr lang="tr-TR" sz="1800" dirty="0">
                <a:hlinkClick r:id="rId3"/>
              </a:rPr>
              <a:t>https://github.com/ahoirg/HyperParametersTuning__PresentationAndMaterials</a:t>
            </a:r>
            <a:endParaRPr lang="tr-TR" sz="1800" dirty="0"/>
          </a:p>
          <a:p>
            <a:endParaRPr lang="tr-TR" dirty="0"/>
          </a:p>
        </p:txBody>
      </p:sp>
      <p:sp>
        <p:nvSpPr>
          <p:cNvPr id="17" name="Metin kutusu 16">
            <a:extLst>
              <a:ext uri="{FF2B5EF4-FFF2-40B4-BE49-F238E27FC236}">
                <a16:creationId xmlns:a16="http://schemas.microsoft.com/office/drawing/2014/main" id="{4B443820-3B8B-19B6-11C6-778032B51DB9}"/>
              </a:ext>
            </a:extLst>
          </p:cNvPr>
          <p:cNvSpPr txBox="1"/>
          <p:nvPr/>
        </p:nvSpPr>
        <p:spPr>
          <a:xfrm>
            <a:off x="5404338" y="3429000"/>
            <a:ext cx="3505200" cy="923330"/>
          </a:xfrm>
          <a:prstGeom prst="rect">
            <a:avLst/>
          </a:prstGeom>
          <a:noFill/>
        </p:spPr>
        <p:txBody>
          <a:bodyPr wrap="square">
            <a:spAutoFit/>
          </a:bodyPr>
          <a:lstStyle/>
          <a:p>
            <a:r>
              <a:rPr lang="tr-TR" dirty="0" err="1"/>
              <a:t>These</a:t>
            </a:r>
            <a:r>
              <a:rPr lang="tr-TR" dirty="0"/>
              <a:t> </a:t>
            </a:r>
            <a:r>
              <a:rPr lang="tr-TR" dirty="0" err="1"/>
              <a:t>combination</a:t>
            </a:r>
            <a:r>
              <a:rPr lang="tr-TR" dirty="0"/>
              <a:t> </a:t>
            </a:r>
            <a:r>
              <a:rPr lang="tr-TR" dirty="0" err="1"/>
              <a:t>numbers</a:t>
            </a:r>
            <a:r>
              <a:rPr lang="tr-TR" dirty="0"/>
              <a:t> </a:t>
            </a:r>
            <a:r>
              <a:rPr lang="tr-TR" dirty="0" err="1"/>
              <a:t>are</a:t>
            </a:r>
            <a:r>
              <a:rPr lang="tr-TR" dirty="0"/>
              <a:t> </a:t>
            </a:r>
            <a:r>
              <a:rPr lang="tr-TR" dirty="0" err="1"/>
              <a:t>determined</a:t>
            </a:r>
            <a:r>
              <a:rPr lang="tr-TR" dirty="0"/>
              <a:t> </a:t>
            </a:r>
            <a:r>
              <a:rPr lang="tr-TR" dirty="0" err="1"/>
              <a:t>by</a:t>
            </a:r>
            <a:r>
              <a:rPr lang="tr-TR" dirty="0"/>
              <a:t> </a:t>
            </a:r>
            <a:r>
              <a:rPr lang="tr-TR" dirty="0" err="1"/>
              <a:t>adjusting</a:t>
            </a:r>
            <a:r>
              <a:rPr lang="tr-TR" dirty="0"/>
              <a:t> </a:t>
            </a:r>
            <a:r>
              <a:rPr lang="tr-TR" dirty="0" err="1"/>
              <a:t>the</a:t>
            </a:r>
            <a:r>
              <a:rPr lang="tr-TR" dirty="0"/>
              <a:t> </a:t>
            </a:r>
            <a:r>
              <a:rPr lang="tr-TR" dirty="0" err="1"/>
              <a:t>parameters</a:t>
            </a:r>
            <a:r>
              <a:rPr lang="tr-TR" dirty="0"/>
              <a:t> of </a:t>
            </a:r>
            <a:r>
              <a:rPr lang="tr-TR" dirty="0" err="1"/>
              <a:t>the</a:t>
            </a:r>
            <a:r>
              <a:rPr lang="tr-TR" dirty="0"/>
              <a:t> </a:t>
            </a:r>
            <a:r>
              <a:rPr lang="tr-TR" dirty="0" err="1"/>
              <a:t>approaches</a:t>
            </a:r>
            <a:r>
              <a:rPr lang="tr-TR" dirty="0"/>
              <a:t>.</a:t>
            </a:r>
          </a:p>
        </p:txBody>
      </p:sp>
      <p:sp>
        <p:nvSpPr>
          <p:cNvPr id="18" name="Ok: Aşağı 17">
            <a:extLst>
              <a:ext uri="{FF2B5EF4-FFF2-40B4-BE49-F238E27FC236}">
                <a16:creationId xmlns:a16="http://schemas.microsoft.com/office/drawing/2014/main" id="{5DFF93D2-260D-097E-043C-79988B972CD9}"/>
              </a:ext>
            </a:extLst>
          </p:cNvPr>
          <p:cNvSpPr/>
          <p:nvPr/>
        </p:nvSpPr>
        <p:spPr>
          <a:xfrm>
            <a:off x="6600092" y="4513385"/>
            <a:ext cx="410308" cy="1477107"/>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20" name="Metin kutusu 19">
            <a:extLst>
              <a:ext uri="{FF2B5EF4-FFF2-40B4-BE49-F238E27FC236}">
                <a16:creationId xmlns:a16="http://schemas.microsoft.com/office/drawing/2014/main" id="{C4993DC7-787A-3A5C-45C8-E0DD984B14FC}"/>
              </a:ext>
            </a:extLst>
          </p:cNvPr>
          <p:cNvSpPr txBox="1"/>
          <p:nvPr/>
        </p:nvSpPr>
        <p:spPr>
          <a:xfrm>
            <a:off x="7010400" y="4769895"/>
            <a:ext cx="1658830" cy="923330"/>
          </a:xfrm>
          <a:prstGeom prst="rect">
            <a:avLst/>
          </a:prstGeom>
          <a:noFill/>
        </p:spPr>
        <p:txBody>
          <a:bodyPr wrap="square">
            <a:spAutoFit/>
          </a:bodyPr>
          <a:lstStyle/>
          <a:p>
            <a:r>
              <a:rPr lang="tr-TR" dirty="0" err="1"/>
              <a:t>For</a:t>
            </a:r>
            <a:r>
              <a:rPr lang="tr-TR" dirty="0"/>
              <a:t> </a:t>
            </a:r>
            <a:r>
              <a:rPr lang="tr-TR" dirty="0" err="1"/>
              <a:t>more</a:t>
            </a:r>
            <a:r>
              <a:rPr lang="tr-TR" dirty="0"/>
              <a:t> </a:t>
            </a:r>
            <a:r>
              <a:rPr lang="tr-TR" dirty="0" err="1"/>
              <a:t>details</a:t>
            </a:r>
            <a:r>
              <a:rPr lang="tr-TR" dirty="0"/>
              <a:t> </a:t>
            </a:r>
            <a:r>
              <a:rPr lang="tr-TR" dirty="0" err="1"/>
              <a:t>and</a:t>
            </a:r>
            <a:r>
              <a:rPr lang="tr-TR" dirty="0"/>
              <a:t> </a:t>
            </a:r>
            <a:r>
              <a:rPr lang="tr-TR" dirty="0" err="1"/>
              <a:t>code</a:t>
            </a:r>
            <a:r>
              <a:rPr lang="tr-TR" dirty="0"/>
              <a:t>: </a:t>
            </a:r>
          </a:p>
        </p:txBody>
      </p:sp>
    </p:spTree>
    <p:extLst>
      <p:ext uri="{BB962C8B-B14F-4D97-AF65-F5344CB8AC3E}">
        <p14:creationId xmlns:p14="http://schemas.microsoft.com/office/powerpoint/2010/main" val="48528856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Veri Yer Tutucusu 3">
            <a:extLst>
              <a:ext uri="{FF2B5EF4-FFF2-40B4-BE49-F238E27FC236}">
                <a16:creationId xmlns:a16="http://schemas.microsoft.com/office/drawing/2014/main" id="{06FDC65D-A496-D0F5-97DD-0E203B7D50FC}"/>
              </a:ext>
            </a:extLst>
          </p:cNvPr>
          <p:cNvSpPr>
            <a:spLocks noGrp="1"/>
          </p:cNvSpPr>
          <p:nvPr>
            <p:ph type="dt" sz="half" idx="10"/>
          </p:nvPr>
        </p:nvSpPr>
        <p:spPr/>
        <p:txBody>
          <a:bodyPr/>
          <a:lstStyle/>
          <a:p>
            <a:fld id="{7C84B45E-4ACC-4AC2-8643-E191D8E7A7BE}" type="datetimeyyyy">
              <a:rPr lang="en-DE" smtClean="0"/>
              <a:t>2024</a:t>
            </a:fld>
            <a:endParaRPr lang="en-DE"/>
          </a:p>
        </p:txBody>
      </p:sp>
      <p:sp>
        <p:nvSpPr>
          <p:cNvPr id="5" name="Alt Bilgi Yer Tutucusu 4">
            <a:extLst>
              <a:ext uri="{FF2B5EF4-FFF2-40B4-BE49-F238E27FC236}">
                <a16:creationId xmlns:a16="http://schemas.microsoft.com/office/drawing/2014/main" id="{9C597F22-F699-05AA-6CB3-860C76ED9051}"/>
              </a:ext>
            </a:extLst>
          </p:cNvPr>
          <p:cNvSpPr>
            <a:spLocks noGrp="1"/>
          </p:cNvSpPr>
          <p:nvPr>
            <p:ph type="ftr" sz="quarter" idx="11"/>
          </p:nvPr>
        </p:nvSpPr>
        <p:spPr/>
        <p:txBody>
          <a:bodyPr/>
          <a:lstStyle/>
          <a:p>
            <a:r>
              <a:rPr lang="tr-TR"/>
              <a:t>Universität Passau - Ali Haydar Özdağ</a:t>
            </a:r>
            <a:endParaRPr lang="en-DE"/>
          </a:p>
        </p:txBody>
      </p:sp>
      <p:sp>
        <p:nvSpPr>
          <p:cNvPr id="6" name="Slayt Numarası Yer Tutucusu 5">
            <a:extLst>
              <a:ext uri="{FF2B5EF4-FFF2-40B4-BE49-F238E27FC236}">
                <a16:creationId xmlns:a16="http://schemas.microsoft.com/office/drawing/2014/main" id="{1373E3E4-F395-9FD7-8BD5-7C07F877B0F5}"/>
              </a:ext>
            </a:extLst>
          </p:cNvPr>
          <p:cNvSpPr>
            <a:spLocks noGrp="1"/>
          </p:cNvSpPr>
          <p:nvPr>
            <p:ph type="sldNum" sz="quarter" idx="12"/>
          </p:nvPr>
        </p:nvSpPr>
        <p:spPr/>
        <p:txBody>
          <a:bodyPr/>
          <a:lstStyle/>
          <a:p>
            <a:fld id="{FB45117F-EB08-409A-B471-9C70766EC929}" type="slidenum">
              <a:rPr lang="en-DE" smtClean="0"/>
              <a:t>42</a:t>
            </a:fld>
            <a:endParaRPr lang="en-DE"/>
          </a:p>
        </p:txBody>
      </p:sp>
      <p:sp>
        <p:nvSpPr>
          <p:cNvPr id="13" name="Başlık 1">
            <a:extLst>
              <a:ext uri="{FF2B5EF4-FFF2-40B4-BE49-F238E27FC236}">
                <a16:creationId xmlns:a16="http://schemas.microsoft.com/office/drawing/2014/main" id="{CE1250EC-E6E5-B243-EEAD-522783D0DB03}"/>
              </a:ext>
            </a:extLst>
          </p:cNvPr>
          <p:cNvSpPr>
            <a:spLocks noGrp="1"/>
          </p:cNvSpPr>
          <p:nvPr>
            <p:ph type="ctrTitle"/>
          </p:nvPr>
        </p:nvSpPr>
        <p:spPr>
          <a:xfrm>
            <a:off x="243660" y="190546"/>
            <a:ext cx="6581669" cy="276999"/>
          </a:xfrm>
        </p:spPr>
        <p:txBody>
          <a:bodyPr/>
          <a:lstStyle/>
          <a:p>
            <a:pPr algn="l"/>
            <a:r>
              <a:rPr lang="tr-TR" sz="1800" dirty="0">
                <a:solidFill>
                  <a:schemeClr val="tx1"/>
                </a:solidFill>
              </a:rPr>
              <a:t>Experiment :  GA </a:t>
            </a:r>
            <a:r>
              <a:rPr lang="tr-TR" sz="1800" dirty="0" err="1">
                <a:solidFill>
                  <a:schemeClr val="tx1"/>
                </a:solidFill>
              </a:rPr>
              <a:t>vs</a:t>
            </a:r>
            <a:r>
              <a:rPr lang="tr-TR" sz="1800" dirty="0">
                <a:solidFill>
                  <a:schemeClr val="tx1"/>
                </a:solidFill>
              </a:rPr>
              <a:t> PSO </a:t>
            </a:r>
            <a:r>
              <a:rPr lang="tr-TR" sz="1800" dirty="0" err="1">
                <a:solidFill>
                  <a:schemeClr val="tx1"/>
                </a:solidFill>
              </a:rPr>
              <a:t>vs</a:t>
            </a:r>
            <a:r>
              <a:rPr lang="tr-TR" sz="1800" dirty="0">
                <a:solidFill>
                  <a:schemeClr val="tx1"/>
                </a:solidFill>
              </a:rPr>
              <a:t> </a:t>
            </a:r>
            <a:r>
              <a:rPr lang="tr-TR" sz="1800" dirty="0" err="1">
                <a:solidFill>
                  <a:schemeClr val="tx1"/>
                </a:solidFill>
              </a:rPr>
              <a:t>Randomized</a:t>
            </a:r>
            <a:r>
              <a:rPr lang="tr-TR" sz="1800" dirty="0">
                <a:solidFill>
                  <a:schemeClr val="tx1"/>
                </a:solidFill>
              </a:rPr>
              <a:t> </a:t>
            </a:r>
            <a:r>
              <a:rPr lang="tr-TR" sz="1800" dirty="0" err="1">
                <a:solidFill>
                  <a:schemeClr val="tx1"/>
                </a:solidFill>
              </a:rPr>
              <a:t>Algorithm</a:t>
            </a:r>
            <a:endParaRPr lang="tr-TR" sz="1800" dirty="0">
              <a:solidFill>
                <a:schemeClr val="tx1"/>
              </a:solidFill>
            </a:endParaRPr>
          </a:p>
        </p:txBody>
      </p:sp>
      <p:pic>
        <p:nvPicPr>
          <p:cNvPr id="3" name="Resim 2" descr="metin, ekran görüntüsü, diyagram, çizgi içeren bir resim">
            <a:extLst>
              <a:ext uri="{FF2B5EF4-FFF2-40B4-BE49-F238E27FC236}">
                <a16:creationId xmlns:a16="http://schemas.microsoft.com/office/drawing/2014/main" id="{399E1F81-871E-C2BF-5B92-9C59A85343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27" y="1384631"/>
            <a:ext cx="9025146" cy="4480569"/>
          </a:xfrm>
          <a:prstGeom prst="rect">
            <a:avLst/>
          </a:prstGeom>
        </p:spPr>
      </p:pic>
      <p:sp>
        <p:nvSpPr>
          <p:cNvPr id="8" name="Metin kutusu 7">
            <a:extLst>
              <a:ext uri="{FF2B5EF4-FFF2-40B4-BE49-F238E27FC236}">
                <a16:creationId xmlns:a16="http://schemas.microsoft.com/office/drawing/2014/main" id="{877328AF-5DF8-84D2-DCC4-72E1A7BC5509}"/>
              </a:ext>
            </a:extLst>
          </p:cNvPr>
          <p:cNvSpPr txBox="1"/>
          <p:nvPr/>
        </p:nvSpPr>
        <p:spPr>
          <a:xfrm>
            <a:off x="6583791" y="1992868"/>
            <a:ext cx="1071378" cy="369332"/>
          </a:xfrm>
          <a:prstGeom prst="rect">
            <a:avLst/>
          </a:prstGeom>
          <a:noFill/>
        </p:spPr>
        <p:txBody>
          <a:bodyPr wrap="square">
            <a:spAutoFit/>
          </a:bodyPr>
          <a:lstStyle/>
          <a:p>
            <a:r>
              <a:rPr lang="tr-TR" b="1" i="0" dirty="0">
                <a:solidFill>
                  <a:srgbClr val="FF0000"/>
                </a:solidFill>
                <a:effectLst/>
                <a:latin typeface="Courier New" panose="02070309020205020404" pitchFamily="49" charset="0"/>
              </a:rPr>
              <a:t>28.19</a:t>
            </a:r>
            <a:endParaRPr lang="tr-TR" b="1" dirty="0">
              <a:solidFill>
                <a:srgbClr val="FF0000"/>
              </a:solidFill>
            </a:endParaRPr>
          </a:p>
        </p:txBody>
      </p:sp>
      <p:sp>
        <p:nvSpPr>
          <p:cNvPr id="9" name="Metin kutusu 8">
            <a:extLst>
              <a:ext uri="{FF2B5EF4-FFF2-40B4-BE49-F238E27FC236}">
                <a16:creationId xmlns:a16="http://schemas.microsoft.com/office/drawing/2014/main" id="{374060E8-4141-77FE-312A-B49B883D0851}"/>
              </a:ext>
            </a:extLst>
          </p:cNvPr>
          <p:cNvSpPr txBox="1"/>
          <p:nvPr/>
        </p:nvSpPr>
        <p:spPr>
          <a:xfrm>
            <a:off x="7853284" y="5092314"/>
            <a:ext cx="820196" cy="381055"/>
          </a:xfrm>
          <a:prstGeom prst="rect">
            <a:avLst/>
          </a:prstGeom>
          <a:noFill/>
        </p:spPr>
        <p:txBody>
          <a:bodyPr wrap="square">
            <a:spAutoFit/>
          </a:bodyPr>
          <a:lstStyle/>
          <a:p>
            <a:r>
              <a:rPr lang="tr-TR" b="1" dirty="0">
                <a:solidFill>
                  <a:srgbClr val="FF0000"/>
                </a:solidFill>
              </a:rPr>
              <a:t>3.67</a:t>
            </a:r>
          </a:p>
        </p:txBody>
      </p:sp>
      <p:sp>
        <p:nvSpPr>
          <p:cNvPr id="10" name="Metin kutusu 9">
            <a:extLst>
              <a:ext uri="{FF2B5EF4-FFF2-40B4-BE49-F238E27FC236}">
                <a16:creationId xmlns:a16="http://schemas.microsoft.com/office/drawing/2014/main" id="{781AB0E2-741E-8CF7-B18A-44F51697A164}"/>
              </a:ext>
            </a:extLst>
          </p:cNvPr>
          <p:cNvSpPr txBox="1"/>
          <p:nvPr/>
        </p:nvSpPr>
        <p:spPr>
          <a:xfrm>
            <a:off x="5512414" y="2898704"/>
            <a:ext cx="1071377" cy="369332"/>
          </a:xfrm>
          <a:prstGeom prst="rect">
            <a:avLst/>
          </a:prstGeom>
          <a:noFill/>
        </p:spPr>
        <p:txBody>
          <a:bodyPr wrap="square">
            <a:spAutoFit/>
          </a:bodyPr>
          <a:lstStyle/>
          <a:p>
            <a:r>
              <a:rPr lang="tr-TR" b="1" i="0" dirty="0">
                <a:solidFill>
                  <a:srgbClr val="FF0000"/>
                </a:solidFill>
                <a:effectLst/>
                <a:latin typeface="Courier New" panose="02070309020205020404" pitchFamily="49" charset="0"/>
              </a:rPr>
              <a:t>23.01</a:t>
            </a:r>
            <a:endParaRPr lang="tr-TR" b="1" dirty="0">
              <a:solidFill>
                <a:srgbClr val="FF0000"/>
              </a:solidFill>
            </a:endParaRPr>
          </a:p>
        </p:txBody>
      </p:sp>
      <p:sp>
        <p:nvSpPr>
          <p:cNvPr id="12" name="Metin kutusu 11">
            <a:extLst>
              <a:ext uri="{FF2B5EF4-FFF2-40B4-BE49-F238E27FC236}">
                <a16:creationId xmlns:a16="http://schemas.microsoft.com/office/drawing/2014/main" id="{1F1084DF-46C5-7CFF-41B0-B8734E2AACCC}"/>
              </a:ext>
            </a:extLst>
          </p:cNvPr>
          <p:cNvSpPr txBox="1"/>
          <p:nvPr/>
        </p:nvSpPr>
        <p:spPr>
          <a:xfrm>
            <a:off x="3083169" y="2362200"/>
            <a:ext cx="926123" cy="369332"/>
          </a:xfrm>
          <a:prstGeom prst="rect">
            <a:avLst/>
          </a:prstGeom>
          <a:noFill/>
        </p:spPr>
        <p:txBody>
          <a:bodyPr wrap="square">
            <a:spAutoFit/>
          </a:bodyPr>
          <a:lstStyle/>
          <a:p>
            <a:r>
              <a:rPr lang="tr-TR" b="1" i="0" dirty="0">
                <a:solidFill>
                  <a:srgbClr val="FF0000"/>
                </a:solidFill>
                <a:effectLst/>
                <a:latin typeface="Courier New" panose="02070309020205020404" pitchFamily="49" charset="0"/>
              </a:rPr>
              <a:t>0.986</a:t>
            </a:r>
            <a:endParaRPr lang="tr-TR" b="1" dirty="0">
              <a:solidFill>
                <a:srgbClr val="FF0000"/>
              </a:solidFill>
            </a:endParaRPr>
          </a:p>
        </p:txBody>
      </p:sp>
      <p:sp>
        <p:nvSpPr>
          <p:cNvPr id="14" name="Metin kutusu 13">
            <a:extLst>
              <a:ext uri="{FF2B5EF4-FFF2-40B4-BE49-F238E27FC236}">
                <a16:creationId xmlns:a16="http://schemas.microsoft.com/office/drawing/2014/main" id="{F157BC59-6EEB-1611-ABA1-C4350A544459}"/>
              </a:ext>
            </a:extLst>
          </p:cNvPr>
          <p:cNvSpPr txBox="1"/>
          <p:nvPr/>
        </p:nvSpPr>
        <p:spPr>
          <a:xfrm>
            <a:off x="2051538" y="3440249"/>
            <a:ext cx="926123" cy="369332"/>
          </a:xfrm>
          <a:prstGeom prst="rect">
            <a:avLst/>
          </a:prstGeom>
          <a:noFill/>
        </p:spPr>
        <p:txBody>
          <a:bodyPr wrap="square">
            <a:spAutoFit/>
          </a:bodyPr>
          <a:lstStyle/>
          <a:p>
            <a:r>
              <a:rPr lang="tr-TR" b="1" i="0" dirty="0">
                <a:solidFill>
                  <a:srgbClr val="FF0000"/>
                </a:solidFill>
                <a:effectLst/>
                <a:latin typeface="Courier New" panose="02070309020205020404" pitchFamily="49" charset="0"/>
              </a:rPr>
              <a:t>0.96</a:t>
            </a:r>
            <a:endParaRPr lang="tr-TR" b="1" dirty="0">
              <a:solidFill>
                <a:srgbClr val="FF0000"/>
              </a:solidFill>
            </a:endParaRPr>
          </a:p>
        </p:txBody>
      </p:sp>
      <p:sp>
        <p:nvSpPr>
          <p:cNvPr id="15" name="Metin kutusu 14">
            <a:extLst>
              <a:ext uri="{FF2B5EF4-FFF2-40B4-BE49-F238E27FC236}">
                <a16:creationId xmlns:a16="http://schemas.microsoft.com/office/drawing/2014/main" id="{DB84E227-0018-5DB0-E626-CF982FC57978}"/>
              </a:ext>
            </a:extLst>
          </p:cNvPr>
          <p:cNvSpPr txBox="1"/>
          <p:nvPr/>
        </p:nvSpPr>
        <p:spPr>
          <a:xfrm>
            <a:off x="879230" y="2757936"/>
            <a:ext cx="926123" cy="369332"/>
          </a:xfrm>
          <a:prstGeom prst="rect">
            <a:avLst/>
          </a:prstGeom>
          <a:noFill/>
        </p:spPr>
        <p:txBody>
          <a:bodyPr wrap="square">
            <a:spAutoFit/>
          </a:bodyPr>
          <a:lstStyle/>
          <a:p>
            <a:r>
              <a:rPr lang="tr-TR" b="1" i="0" dirty="0">
                <a:solidFill>
                  <a:srgbClr val="FF0000"/>
                </a:solidFill>
                <a:effectLst/>
                <a:latin typeface="Courier New" panose="02070309020205020404" pitchFamily="49" charset="0"/>
              </a:rPr>
              <a:t>0.98</a:t>
            </a:r>
            <a:endParaRPr lang="tr-TR" b="1" dirty="0">
              <a:solidFill>
                <a:srgbClr val="FF0000"/>
              </a:solidFill>
            </a:endParaRPr>
          </a:p>
        </p:txBody>
      </p:sp>
    </p:spTree>
    <p:extLst>
      <p:ext uri="{BB962C8B-B14F-4D97-AF65-F5344CB8AC3E}">
        <p14:creationId xmlns:p14="http://schemas.microsoft.com/office/powerpoint/2010/main" val="206543499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CDF705BE-392C-1C4D-89EC-DEB4FA20D2AE}"/>
              </a:ext>
            </a:extLst>
          </p:cNvPr>
          <p:cNvSpPr>
            <a:spLocks noGrp="1"/>
          </p:cNvSpPr>
          <p:nvPr>
            <p:ph type="title"/>
          </p:nvPr>
        </p:nvSpPr>
        <p:spPr>
          <a:xfrm>
            <a:off x="204066" y="226665"/>
            <a:ext cx="5880100" cy="430887"/>
          </a:xfrm>
        </p:spPr>
        <p:txBody>
          <a:bodyPr/>
          <a:lstStyle/>
          <a:p>
            <a:r>
              <a:rPr lang="tr-TR" sz="2800" dirty="0" err="1"/>
              <a:t>Agenda</a:t>
            </a:r>
            <a:endParaRPr lang="tr-TR" sz="2800" i="0" dirty="0">
              <a:solidFill>
                <a:srgbClr val="A1A1A1"/>
              </a:solidFill>
            </a:endParaRPr>
          </a:p>
        </p:txBody>
      </p:sp>
      <p:sp>
        <p:nvSpPr>
          <p:cNvPr id="4" name="Alt Bilgi Yer Tutucusu 3">
            <a:extLst>
              <a:ext uri="{FF2B5EF4-FFF2-40B4-BE49-F238E27FC236}">
                <a16:creationId xmlns:a16="http://schemas.microsoft.com/office/drawing/2014/main" id="{77AAA153-A26C-D1BE-6CD1-324E57729CE3}"/>
              </a:ext>
            </a:extLst>
          </p:cNvPr>
          <p:cNvSpPr>
            <a:spLocks noGrp="1"/>
          </p:cNvSpPr>
          <p:nvPr>
            <p:ph type="ftr" sz="quarter" idx="5"/>
          </p:nvPr>
        </p:nvSpPr>
        <p:spPr/>
        <p:txBody>
          <a:bodyPr/>
          <a:lstStyle/>
          <a:p>
            <a:r>
              <a:rPr lang="tr-TR"/>
              <a:t>Universität Passau - Ali Haydar Özdağ</a:t>
            </a:r>
            <a:endParaRPr lang="en-DE"/>
          </a:p>
        </p:txBody>
      </p:sp>
      <p:sp>
        <p:nvSpPr>
          <p:cNvPr id="5" name="Veri Yer Tutucusu 4">
            <a:extLst>
              <a:ext uri="{FF2B5EF4-FFF2-40B4-BE49-F238E27FC236}">
                <a16:creationId xmlns:a16="http://schemas.microsoft.com/office/drawing/2014/main" id="{7C019FE5-A34B-8163-6DD3-F8B4D9666235}"/>
              </a:ext>
            </a:extLst>
          </p:cNvPr>
          <p:cNvSpPr>
            <a:spLocks noGrp="1"/>
          </p:cNvSpPr>
          <p:nvPr>
            <p:ph type="dt" sz="half" idx="6"/>
          </p:nvPr>
        </p:nvSpPr>
        <p:spPr/>
        <p:txBody>
          <a:bodyPr/>
          <a:lstStyle/>
          <a:p>
            <a:fld id="{D904BD96-4B7C-47A6-B04A-720B9930CF5E}" type="datetimeyyyy">
              <a:rPr lang="en-DE" smtClean="0"/>
              <a:t>2024</a:t>
            </a:fld>
            <a:endParaRPr lang="en-DE"/>
          </a:p>
        </p:txBody>
      </p:sp>
      <p:sp>
        <p:nvSpPr>
          <p:cNvPr id="6" name="Slayt Numarası Yer Tutucusu 5">
            <a:extLst>
              <a:ext uri="{FF2B5EF4-FFF2-40B4-BE49-F238E27FC236}">
                <a16:creationId xmlns:a16="http://schemas.microsoft.com/office/drawing/2014/main" id="{2FB145C9-8915-B931-3D10-720F3449CC9F}"/>
              </a:ext>
            </a:extLst>
          </p:cNvPr>
          <p:cNvSpPr>
            <a:spLocks noGrp="1"/>
          </p:cNvSpPr>
          <p:nvPr>
            <p:ph type="sldNum" sz="quarter" idx="7"/>
          </p:nvPr>
        </p:nvSpPr>
        <p:spPr/>
        <p:txBody>
          <a:bodyPr/>
          <a:lstStyle/>
          <a:p>
            <a:fld id="{FB45117F-EB08-409A-B471-9C70766EC929}" type="slidenum">
              <a:rPr lang="en-DE" smtClean="0"/>
              <a:t>43</a:t>
            </a:fld>
            <a:endParaRPr lang="en-DE"/>
          </a:p>
        </p:txBody>
      </p:sp>
      <p:sp>
        <p:nvSpPr>
          <p:cNvPr id="8" name="Rectangle 12">
            <a:extLst>
              <a:ext uri="{FF2B5EF4-FFF2-40B4-BE49-F238E27FC236}">
                <a16:creationId xmlns:a16="http://schemas.microsoft.com/office/drawing/2014/main" id="{1352EBAB-DC08-3828-821C-89E07E5338DF}"/>
              </a:ext>
            </a:extLst>
          </p:cNvPr>
          <p:cNvSpPr/>
          <p:nvPr/>
        </p:nvSpPr>
        <p:spPr bwMode="auto">
          <a:xfrm>
            <a:off x="2792361" y="1102546"/>
            <a:ext cx="5730736" cy="4983621"/>
          </a:xfrm>
          <a:prstGeom prst="rect">
            <a:avLst/>
          </a:prstGeom>
          <a:solidFill>
            <a:srgbClr val="DDDDDD"/>
          </a:solidFill>
          <a:ln w="19050" cap="flat" cmpd="sng" algn="ctr">
            <a:solidFill>
              <a:srgbClr val="FF7F00"/>
            </a:solidFill>
            <a:prstDash val="solid"/>
            <a:round/>
            <a:headEnd type="none" w="med" len="med"/>
            <a:tailEnd type="none" w="med" len="med"/>
          </a:ln>
          <a:effectLst/>
        </p:spPr>
        <p:txBody>
          <a:bodyPr vert="horz" wrap="square" lIns="90000" tIns="46800" rIns="90000" bIns="46800" numCol="1" rtlCol="0" anchor="ctr" anchorCtr="0" compatLnSpc="1">
            <a:prstTxWarp prst="textNoShape">
              <a:avLst/>
            </a:prstTxWarp>
          </a:bodyPr>
          <a:lstStyle/>
          <a:p>
            <a:pPr marL="0" marR="0" indent="0" algn="ctr" defTabSz="914400" rtl="0" eaLnBrk="0" fontAlgn="base" latinLnBrk="0" hangingPunct="0">
              <a:lnSpc>
                <a:spcPct val="100000"/>
              </a:lnSpc>
              <a:spcBef>
                <a:spcPct val="20000"/>
              </a:spcBef>
              <a:spcAft>
                <a:spcPct val="0"/>
              </a:spcAft>
              <a:buClrTx/>
              <a:buSzTx/>
              <a:buFontTx/>
              <a:buNone/>
              <a:tabLst/>
            </a:pPr>
            <a:endParaRPr kumimoji="0" lang="en-DE" sz="1800" b="0" i="0" u="none" strike="noStrike" cap="none" normalizeH="0" baseline="0">
              <a:ln>
                <a:noFill/>
              </a:ln>
              <a:solidFill>
                <a:srgbClr val="000066"/>
              </a:solidFill>
              <a:effectLst/>
              <a:latin typeface="Arial" charset="0"/>
            </a:endParaRPr>
          </a:p>
        </p:txBody>
      </p:sp>
      <p:pic>
        <p:nvPicPr>
          <p:cNvPr id="10" name="Resim 9">
            <a:extLst>
              <a:ext uri="{FF2B5EF4-FFF2-40B4-BE49-F238E27FC236}">
                <a16:creationId xmlns:a16="http://schemas.microsoft.com/office/drawing/2014/main" id="{CD27C999-64DA-9778-E1A6-AA55A141CD9D}"/>
              </a:ext>
            </a:extLst>
          </p:cNvPr>
          <p:cNvPicPr>
            <a:picLocks noChangeAspect="1"/>
          </p:cNvPicPr>
          <p:nvPr/>
        </p:nvPicPr>
        <p:blipFill>
          <a:blip r:embed="rId3"/>
          <a:stretch>
            <a:fillRect/>
          </a:stretch>
        </p:blipFill>
        <p:spPr>
          <a:xfrm>
            <a:off x="204066" y="1087925"/>
            <a:ext cx="2588295" cy="4998242"/>
          </a:xfrm>
          <a:prstGeom prst="rect">
            <a:avLst/>
          </a:prstGeom>
        </p:spPr>
      </p:pic>
      <p:sp>
        <p:nvSpPr>
          <p:cNvPr id="3" name="Alt Başlık 2">
            <a:extLst>
              <a:ext uri="{FF2B5EF4-FFF2-40B4-BE49-F238E27FC236}">
                <a16:creationId xmlns:a16="http://schemas.microsoft.com/office/drawing/2014/main" id="{0830E3DB-4269-91D2-D556-2D171A79F7A5}"/>
              </a:ext>
            </a:extLst>
          </p:cNvPr>
          <p:cNvSpPr txBox="1">
            <a:spLocks/>
          </p:cNvSpPr>
          <p:nvPr/>
        </p:nvSpPr>
        <p:spPr>
          <a:xfrm>
            <a:off x="2905279" y="1747696"/>
            <a:ext cx="5487960" cy="2954655"/>
          </a:xfrm>
          <a:prstGeom prst="rect">
            <a:avLst/>
          </a:prstGeom>
        </p:spPr>
        <p:txBody>
          <a:bodyPr wrap="square" lIns="0" tIns="0" rIns="0" bIns="0">
            <a:spAutoFit/>
          </a:bodyPr>
          <a:lstStyle>
            <a:lvl1pPr marL="0" eaLnBrk="1" hangingPunct="1">
              <a:defRPr sz="1500" b="0" i="0">
                <a:solidFill>
                  <a:srgbClr val="4D4D4D"/>
                </a:solidFill>
                <a:latin typeface="Arial MT"/>
                <a:ea typeface="+mn-ea"/>
                <a:cs typeface="Arial MT"/>
              </a:defRPr>
            </a:lvl1pPr>
            <a:lvl2pPr marL="342900" eaLnBrk="1" hangingPunct="1">
              <a:defRPr>
                <a:latin typeface="+mn-lt"/>
                <a:ea typeface="+mn-ea"/>
                <a:cs typeface="+mn-cs"/>
              </a:defRPr>
            </a:lvl2pPr>
            <a:lvl3pPr marL="685800" eaLnBrk="1" hangingPunct="1">
              <a:defRPr>
                <a:latin typeface="+mn-lt"/>
                <a:ea typeface="+mn-ea"/>
                <a:cs typeface="+mn-cs"/>
              </a:defRPr>
            </a:lvl3pPr>
            <a:lvl4pPr marL="1028700" eaLnBrk="1" hangingPunct="1">
              <a:defRPr>
                <a:latin typeface="+mn-lt"/>
                <a:ea typeface="+mn-ea"/>
                <a:cs typeface="+mn-cs"/>
              </a:defRPr>
            </a:lvl4pPr>
            <a:lvl5pPr marL="1371600" eaLnBrk="1" hangingPunct="1">
              <a:defRPr>
                <a:latin typeface="+mn-lt"/>
                <a:ea typeface="+mn-ea"/>
                <a:cs typeface="+mn-cs"/>
              </a:defRPr>
            </a:lvl5pPr>
            <a:lvl6pPr marL="1714500" eaLnBrk="1" hangingPunct="1">
              <a:defRPr>
                <a:latin typeface="+mn-lt"/>
                <a:ea typeface="+mn-ea"/>
                <a:cs typeface="+mn-cs"/>
              </a:defRPr>
            </a:lvl6pPr>
            <a:lvl7pPr marL="2057400" eaLnBrk="1" hangingPunct="1">
              <a:defRPr>
                <a:latin typeface="+mn-lt"/>
                <a:ea typeface="+mn-ea"/>
                <a:cs typeface="+mn-cs"/>
              </a:defRPr>
            </a:lvl7pPr>
            <a:lvl8pPr marL="2400300" eaLnBrk="1" hangingPunct="1">
              <a:defRPr>
                <a:latin typeface="+mn-lt"/>
                <a:ea typeface="+mn-ea"/>
                <a:cs typeface="+mn-cs"/>
              </a:defRPr>
            </a:lvl8pPr>
            <a:lvl9pPr marL="2743200" eaLnBrk="1" hangingPunct="1">
              <a:defRPr>
                <a:latin typeface="+mn-lt"/>
                <a:ea typeface="+mn-ea"/>
                <a:cs typeface="+mn-cs"/>
              </a:defRPr>
            </a:lvl9pPr>
          </a:lstStyle>
          <a:p>
            <a:pPr marL="285750" indent="-285750" algn="l">
              <a:buFont typeface="Arial" panose="020B0604020202020204" pitchFamily="34" charset="0"/>
              <a:buChar char="•"/>
            </a:pPr>
            <a:r>
              <a:rPr lang="en-GB" sz="2400" dirty="0"/>
              <a:t>Introduction</a:t>
            </a:r>
            <a:endParaRPr lang="tr-TR" sz="2400" dirty="0"/>
          </a:p>
          <a:p>
            <a:pPr marL="285750" indent="-285750" algn="l">
              <a:buFont typeface="Arial" panose="020B0604020202020204" pitchFamily="34" charset="0"/>
              <a:buChar char="•"/>
            </a:pPr>
            <a:endParaRPr lang="tr-TR" sz="2400" b="1" dirty="0"/>
          </a:p>
          <a:p>
            <a:pPr marL="285750" indent="-285750" algn="l">
              <a:buFont typeface="Arial" panose="020B0604020202020204" pitchFamily="34" charset="0"/>
              <a:buChar char="•"/>
            </a:pPr>
            <a:r>
              <a:rPr lang="en-GB" sz="2400" dirty="0"/>
              <a:t>Motivation</a:t>
            </a:r>
            <a:endParaRPr lang="tr-TR" sz="2400" dirty="0"/>
          </a:p>
          <a:p>
            <a:pPr algn="l"/>
            <a:endParaRPr lang="tr-TR" sz="2400" dirty="0"/>
          </a:p>
          <a:p>
            <a:pPr marL="285750" indent="-285750" algn="l">
              <a:buFont typeface="Arial" panose="020B0604020202020204" pitchFamily="34" charset="0"/>
              <a:buChar char="•"/>
            </a:pPr>
            <a:r>
              <a:rPr lang="tr-TR" sz="2400" dirty="0" err="1"/>
              <a:t>Hyperparameter</a:t>
            </a:r>
            <a:r>
              <a:rPr lang="tr-TR" sz="2400" dirty="0"/>
              <a:t> </a:t>
            </a:r>
            <a:r>
              <a:rPr lang="tr-TR" sz="2400" dirty="0" err="1"/>
              <a:t>Optimization</a:t>
            </a:r>
            <a:r>
              <a:rPr lang="tr-TR" sz="2400" dirty="0"/>
              <a:t> </a:t>
            </a:r>
            <a:r>
              <a:rPr lang="tr-TR" sz="2400" dirty="0" err="1"/>
              <a:t>Techniques</a:t>
            </a:r>
            <a:endParaRPr lang="tr-TR" sz="2400" dirty="0"/>
          </a:p>
          <a:p>
            <a:pPr algn="l"/>
            <a:endParaRPr lang="tr-TR" sz="2400" dirty="0"/>
          </a:p>
          <a:p>
            <a:pPr marL="285750" indent="-285750" algn="l">
              <a:buFont typeface="Arial" panose="020B0604020202020204" pitchFamily="34" charset="0"/>
              <a:buChar char="•"/>
            </a:pPr>
            <a:r>
              <a:rPr lang="tr-TR" sz="2400" b="1" dirty="0" err="1"/>
              <a:t>References</a:t>
            </a:r>
            <a:endParaRPr lang="tr-TR" sz="2400" b="1" dirty="0"/>
          </a:p>
        </p:txBody>
      </p:sp>
    </p:spTree>
    <p:extLst>
      <p:ext uri="{BB962C8B-B14F-4D97-AF65-F5344CB8AC3E}">
        <p14:creationId xmlns:p14="http://schemas.microsoft.com/office/powerpoint/2010/main" val="152175193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B7A8EEC-7F68-2796-EA91-2946BF74A435}"/>
              </a:ext>
            </a:extLst>
          </p:cNvPr>
          <p:cNvSpPr>
            <a:spLocks noGrp="1"/>
          </p:cNvSpPr>
          <p:nvPr>
            <p:ph type="title"/>
          </p:nvPr>
        </p:nvSpPr>
        <p:spPr/>
        <p:txBody>
          <a:bodyPr/>
          <a:lstStyle/>
          <a:p>
            <a:r>
              <a:rPr lang="tr-TR" dirty="0" err="1"/>
              <a:t>References</a:t>
            </a:r>
            <a:endParaRPr lang="tr-TR" dirty="0"/>
          </a:p>
        </p:txBody>
      </p:sp>
      <p:sp>
        <p:nvSpPr>
          <p:cNvPr id="3" name="Metin Yer Tutucusu 2">
            <a:extLst>
              <a:ext uri="{FF2B5EF4-FFF2-40B4-BE49-F238E27FC236}">
                <a16:creationId xmlns:a16="http://schemas.microsoft.com/office/drawing/2014/main" id="{9A564966-DEAC-38C7-8BF3-FD74E28CC3D5}"/>
              </a:ext>
            </a:extLst>
          </p:cNvPr>
          <p:cNvSpPr>
            <a:spLocks noGrp="1"/>
          </p:cNvSpPr>
          <p:nvPr>
            <p:ph type="body" idx="1"/>
          </p:nvPr>
        </p:nvSpPr>
        <p:spPr>
          <a:xfrm>
            <a:off x="527100" y="1142468"/>
            <a:ext cx="6901180" cy="5078313"/>
          </a:xfrm>
        </p:spPr>
        <p:txBody>
          <a:bodyPr/>
          <a:lstStyle/>
          <a:p>
            <a:pPr marL="342900" indent="-342900">
              <a:buFont typeface="+mj-lt"/>
              <a:buAutoNum type="arabicPeriod"/>
            </a:pPr>
            <a:r>
              <a:rPr lang="en-GB" dirty="0"/>
              <a:t>On hyperparameter optimization of machine learning algorithms: Theory and practice Li Yang, Abdallah </a:t>
            </a:r>
            <a:r>
              <a:rPr lang="en-GB" dirty="0" err="1"/>
              <a:t>Shami</a:t>
            </a:r>
            <a:r>
              <a:rPr lang="en-GB" dirty="0"/>
              <a:t> Department of Electrical and Computer Engineering, University of Western Ontario, 1151 Richmond St, London, ON N6A 3K7, Canada</a:t>
            </a:r>
            <a:r>
              <a:rPr lang="tr-TR" dirty="0"/>
              <a:t> https://arxiv.org/abs/2007.15745</a:t>
            </a:r>
          </a:p>
          <a:p>
            <a:pPr marL="342900" indent="-342900">
              <a:buFont typeface="+mj-lt"/>
              <a:buAutoNum type="arabicPeriod"/>
            </a:pPr>
            <a:endParaRPr lang="tr-TR" dirty="0"/>
          </a:p>
          <a:p>
            <a:pPr marL="342900" indent="-342900">
              <a:buFont typeface="+mj-lt"/>
              <a:buAutoNum type="arabicPeriod"/>
            </a:pPr>
            <a:r>
              <a:rPr lang="tr-TR" dirty="0" err="1"/>
              <a:t>Search</a:t>
            </a:r>
            <a:r>
              <a:rPr lang="tr-TR" dirty="0"/>
              <a:t> </a:t>
            </a:r>
            <a:r>
              <a:rPr lang="tr-TR" dirty="0" err="1"/>
              <a:t>Algorithms</a:t>
            </a:r>
            <a:r>
              <a:rPr lang="tr-TR" dirty="0"/>
              <a:t> </a:t>
            </a:r>
            <a:r>
              <a:rPr lang="tr-TR" dirty="0" err="1"/>
              <a:t>for</a:t>
            </a:r>
            <a:r>
              <a:rPr lang="tr-TR" dirty="0"/>
              <a:t> </a:t>
            </a:r>
            <a:r>
              <a:rPr lang="tr-TR" dirty="0" err="1"/>
              <a:t>Automated</a:t>
            </a:r>
            <a:r>
              <a:rPr lang="tr-TR" dirty="0"/>
              <a:t> </a:t>
            </a:r>
            <a:r>
              <a:rPr lang="tr-TR" dirty="0" err="1"/>
              <a:t>Hyper-Parameter</a:t>
            </a:r>
            <a:r>
              <a:rPr lang="tr-TR" dirty="0"/>
              <a:t> </a:t>
            </a:r>
            <a:r>
              <a:rPr lang="tr-TR" dirty="0" err="1"/>
              <a:t>Tuning</a:t>
            </a:r>
            <a:r>
              <a:rPr lang="tr-TR" dirty="0"/>
              <a:t> </a:t>
            </a:r>
            <a:r>
              <a:rPr lang="tr-TR" dirty="0" err="1"/>
              <a:t>Leila</a:t>
            </a:r>
            <a:r>
              <a:rPr lang="tr-TR" dirty="0"/>
              <a:t> </a:t>
            </a:r>
            <a:r>
              <a:rPr lang="tr-TR" dirty="0" err="1"/>
              <a:t>Zahedi</a:t>
            </a:r>
            <a:r>
              <a:rPr lang="tr-TR" dirty="0"/>
              <a:t> 1 , 2 , </a:t>
            </a:r>
            <a:r>
              <a:rPr lang="tr-TR" dirty="0" err="1"/>
              <a:t>Farid</a:t>
            </a:r>
            <a:r>
              <a:rPr lang="tr-TR" dirty="0"/>
              <a:t> </a:t>
            </a:r>
            <a:r>
              <a:rPr lang="tr-TR" dirty="0" err="1"/>
              <a:t>Ghareh</a:t>
            </a:r>
            <a:r>
              <a:rPr lang="tr-TR" dirty="0"/>
              <a:t> </a:t>
            </a:r>
            <a:r>
              <a:rPr lang="tr-TR" dirty="0" err="1"/>
              <a:t>Mohammadi</a:t>
            </a:r>
            <a:r>
              <a:rPr lang="tr-TR" dirty="0"/>
              <a:t> 3 , </a:t>
            </a:r>
            <a:r>
              <a:rPr lang="tr-TR" dirty="0" err="1"/>
              <a:t>Shabnam</a:t>
            </a:r>
            <a:r>
              <a:rPr lang="tr-TR" dirty="0"/>
              <a:t> </a:t>
            </a:r>
            <a:r>
              <a:rPr lang="tr-TR" dirty="0" err="1"/>
              <a:t>Rezapour</a:t>
            </a:r>
            <a:r>
              <a:rPr lang="tr-TR" dirty="0"/>
              <a:t> 4 , Matthew W. </a:t>
            </a:r>
            <a:r>
              <a:rPr lang="tr-TR" dirty="0" err="1"/>
              <a:t>Ohland</a:t>
            </a:r>
            <a:r>
              <a:rPr lang="tr-TR" dirty="0"/>
              <a:t> 5 , M. Hadi Amini  https://arxiv.org/pdf/2104.14677.pdf</a:t>
            </a:r>
          </a:p>
          <a:p>
            <a:pPr marL="342900" indent="-342900">
              <a:buFont typeface="+mj-lt"/>
              <a:buAutoNum type="arabicPeriod"/>
            </a:pPr>
            <a:endParaRPr lang="tr-TR" dirty="0"/>
          </a:p>
          <a:p>
            <a:pPr marL="342900" indent="-342900">
              <a:buFont typeface="+mj-lt"/>
              <a:buAutoNum type="arabicPeriod"/>
            </a:pPr>
            <a:r>
              <a:rPr lang="tr-TR" dirty="0" err="1"/>
              <a:t>Hyperparameter</a:t>
            </a:r>
            <a:r>
              <a:rPr lang="tr-TR" dirty="0"/>
              <a:t> </a:t>
            </a:r>
            <a:r>
              <a:rPr lang="tr-TR" dirty="0" err="1"/>
              <a:t>Optimization</a:t>
            </a:r>
            <a:r>
              <a:rPr lang="tr-TR" dirty="0"/>
              <a:t> Matthias </a:t>
            </a:r>
            <a:r>
              <a:rPr lang="tr-TR" dirty="0" err="1"/>
              <a:t>Feurer</a:t>
            </a:r>
            <a:r>
              <a:rPr lang="tr-TR" dirty="0"/>
              <a:t> </a:t>
            </a:r>
            <a:r>
              <a:rPr lang="tr-TR" dirty="0" err="1"/>
              <a:t>and</a:t>
            </a:r>
            <a:r>
              <a:rPr lang="tr-TR" dirty="0"/>
              <a:t> Frank </a:t>
            </a:r>
            <a:r>
              <a:rPr lang="tr-TR" dirty="0" err="1"/>
              <a:t>Hutter</a:t>
            </a:r>
            <a:r>
              <a:rPr lang="tr-TR" dirty="0"/>
              <a:t> https://link.springer.com/chapter/10.1007/978-3-030-05318-5_1</a:t>
            </a:r>
          </a:p>
          <a:p>
            <a:pPr marL="342900" indent="-342900">
              <a:buFont typeface="+mj-lt"/>
              <a:buAutoNum type="arabicPeriod"/>
            </a:pPr>
            <a:endParaRPr lang="tr-TR" dirty="0"/>
          </a:p>
          <a:p>
            <a:pPr marL="342900" indent="-342900">
              <a:buFont typeface="+mj-lt"/>
              <a:buAutoNum type="arabicPeriod"/>
            </a:pPr>
            <a:r>
              <a:rPr lang="tr-TR" dirty="0">
                <a:hlinkClick r:id="rId2"/>
              </a:rPr>
              <a:t>https://www.youtube.com/watch?v=vnXx7t2pnvQ</a:t>
            </a:r>
            <a:endParaRPr lang="tr-TR" dirty="0"/>
          </a:p>
          <a:p>
            <a:pPr marL="342900" indent="-342900">
              <a:buFont typeface="+mj-lt"/>
              <a:buAutoNum type="arabicPeriod"/>
            </a:pPr>
            <a:endParaRPr lang="tr-TR" dirty="0"/>
          </a:p>
          <a:p>
            <a:pPr marL="342900" indent="-342900">
              <a:buFont typeface="+mj-lt"/>
              <a:buAutoNum type="arabicPeriod"/>
            </a:pPr>
            <a:r>
              <a:rPr lang="tr-TR" dirty="0">
                <a:hlinkClick r:id="rId3"/>
              </a:rPr>
              <a:t>https://www.youtube.com/watch?v=DTcfH5W6o08</a:t>
            </a:r>
            <a:endParaRPr lang="tr-TR" dirty="0"/>
          </a:p>
          <a:p>
            <a:pPr marL="342900" indent="-342900">
              <a:buFont typeface="+mj-lt"/>
              <a:buAutoNum type="arabicPeriod"/>
            </a:pPr>
            <a:endParaRPr lang="tr-TR" dirty="0"/>
          </a:p>
          <a:p>
            <a:pPr marL="342900" indent="-342900">
              <a:buFont typeface="+mj-lt"/>
              <a:buAutoNum type="arabicPeriod"/>
            </a:pPr>
            <a:r>
              <a:rPr lang="tr-TR" dirty="0">
                <a:hlinkClick r:id="rId4"/>
              </a:rPr>
              <a:t>https://aws.amazon.com/what-is/hyperparameter-tuning/?nc1=h_ls</a:t>
            </a:r>
            <a:endParaRPr lang="tr-TR" dirty="0"/>
          </a:p>
          <a:p>
            <a:pPr marL="342900" indent="-342900">
              <a:buFont typeface="+mj-lt"/>
              <a:buAutoNum type="arabicPeriod"/>
            </a:pPr>
            <a:endParaRPr lang="tr-TR" dirty="0"/>
          </a:p>
          <a:p>
            <a:pPr marL="342900" indent="-342900">
              <a:buFont typeface="+mj-lt"/>
              <a:buAutoNum type="arabicPeriod"/>
            </a:pPr>
            <a:r>
              <a:rPr lang="en-GB" dirty="0"/>
              <a:t>EFFICIENT HYPERPARAMETER OPTIMIZATION IN DEEP LEARNING USING A VARIABLE LENGTH GENETIC ALGORITHM</a:t>
            </a:r>
            <a:endParaRPr lang="tr-TR" dirty="0"/>
          </a:p>
          <a:p>
            <a:pPr marL="342900" indent="-342900">
              <a:buFont typeface="+mj-lt"/>
              <a:buAutoNum type="arabicPeriod"/>
            </a:pPr>
            <a:endParaRPr lang="tr-TR" dirty="0"/>
          </a:p>
          <a:p>
            <a:endParaRPr lang="tr-TR" dirty="0"/>
          </a:p>
        </p:txBody>
      </p:sp>
      <p:sp>
        <p:nvSpPr>
          <p:cNvPr id="4" name="Alt Bilgi Yer Tutucusu 3">
            <a:extLst>
              <a:ext uri="{FF2B5EF4-FFF2-40B4-BE49-F238E27FC236}">
                <a16:creationId xmlns:a16="http://schemas.microsoft.com/office/drawing/2014/main" id="{F2366175-9971-66C0-5343-6741BB5C743E}"/>
              </a:ext>
            </a:extLst>
          </p:cNvPr>
          <p:cNvSpPr>
            <a:spLocks noGrp="1"/>
          </p:cNvSpPr>
          <p:nvPr>
            <p:ph type="ftr" sz="quarter" idx="5"/>
          </p:nvPr>
        </p:nvSpPr>
        <p:spPr/>
        <p:txBody>
          <a:bodyPr/>
          <a:lstStyle/>
          <a:p>
            <a:r>
              <a:rPr lang="tr-TR"/>
              <a:t>Universität Passau - Ali Haydar Özdağ</a:t>
            </a:r>
            <a:endParaRPr lang="en-DE"/>
          </a:p>
        </p:txBody>
      </p:sp>
      <p:sp>
        <p:nvSpPr>
          <p:cNvPr id="5" name="Veri Yer Tutucusu 4">
            <a:extLst>
              <a:ext uri="{FF2B5EF4-FFF2-40B4-BE49-F238E27FC236}">
                <a16:creationId xmlns:a16="http://schemas.microsoft.com/office/drawing/2014/main" id="{24FE1E66-A113-C310-F35D-322B5C501895}"/>
              </a:ext>
            </a:extLst>
          </p:cNvPr>
          <p:cNvSpPr>
            <a:spLocks noGrp="1"/>
          </p:cNvSpPr>
          <p:nvPr>
            <p:ph type="dt" sz="half" idx="6"/>
          </p:nvPr>
        </p:nvSpPr>
        <p:spPr/>
        <p:txBody>
          <a:bodyPr/>
          <a:lstStyle/>
          <a:p>
            <a:fld id="{D904BD96-4B7C-47A6-B04A-720B9930CF5E}" type="datetimeyyyy">
              <a:rPr lang="en-DE" smtClean="0"/>
              <a:t>2024</a:t>
            </a:fld>
            <a:endParaRPr lang="en-DE"/>
          </a:p>
        </p:txBody>
      </p:sp>
      <p:sp>
        <p:nvSpPr>
          <p:cNvPr id="6" name="Slayt Numarası Yer Tutucusu 5">
            <a:extLst>
              <a:ext uri="{FF2B5EF4-FFF2-40B4-BE49-F238E27FC236}">
                <a16:creationId xmlns:a16="http://schemas.microsoft.com/office/drawing/2014/main" id="{E051EA86-3732-28F5-99FC-FF7659320179}"/>
              </a:ext>
            </a:extLst>
          </p:cNvPr>
          <p:cNvSpPr>
            <a:spLocks noGrp="1"/>
          </p:cNvSpPr>
          <p:nvPr>
            <p:ph type="sldNum" sz="quarter" idx="7"/>
          </p:nvPr>
        </p:nvSpPr>
        <p:spPr/>
        <p:txBody>
          <a:bodyPr/>
          <a:lstStyle/>
          <a:p>
            <a:fld id="{FB45117F-EB08-409A-B471-9C70766EC929}" type="slidenum">
              <a:rPr lang="en-DE" smtClean="0"/>
              <a:t>44</a:t>
            </a:fld>
            <a:endParaRPr lang="en-DE"/>
          </a:p>
        </p:txBody>
      </p:sp>
    </p:spTree>
    <p:extLst>
      <p:ext uri="{BB962C8B-B14F-4D97-AF65-F5344CB8AC3E}">
        <p14:creationId xmlns:p14="http://schemas.microsoft.com/office/powerpoint/2010/main" val="23115278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B4768C28-BA2D-D87E-8861-926F4D9EA99E}"/>
              </a:ext>
            </a:extLst>
          </p:cNvPr>
          <p:cNvSpPr>
            <a:spLocks noGrp="1"/>
          </p:cNvSpPr>
          <p:nvPr>
            <p:ph type="ctrTitle"/>
          </p:nvPr>
        </p:nvSpPr>
        <p:spPr>
          <a:xfrm>
            <a:off x="189271" y="386657"/>
            <a:ext cx="6581669" cy="276999"/>
          </a:xfrm>
        </p:spPr>
        <p:txBody>
          <a:bodyPr/>
          <a:lstStyle/>
          <a:p>
            <a:pPr algn="l"/>
            <a:r>
              <a:rPr lang="tr-TR" sz="1800" dirty="0" err="1">
                <a:solidFill>
                  <a:srgbClr val="A1A1A1"/>
                </a:solidFill>
                <a:effectLst/>
                <a:latin typeface="Arial MT"/>
              </a:rPr>
              <a:t>Hyperparameter</a:t>
            </a:r>
            <a:r>
              <a:rPr lang="tr-TR" sz="1800" dirty="0">
                <a:solidFill>
                  <a:srgbClr val="A1A1A1"/>
                </a:solidFill>
                <a:effectLst/>
                <a:latin typeface="Arial MT"/>
              </a:rPr>
              <a:t> </a:t>
            </a:r>
            <a:r>
              <a:rPr lang="tr-TR" sz="1800" dirty="0" err="1">
                <a:solidFill>
                  <a:srgbClr val="A1A1A1"/>
                </a:solidFill>
                <a:latin typeface="Arial MT"/>
              </a:rPr>
              <a:t>Types</a:t>
            </a:r>
            <a:endParaRPr lang="tr-TR" sz="1800" dirty="0">
              <a:solidFill>
                <a:srgbClr val="A1A1A1"/>
              </a:solidFill>
            </a:endParaRPr>
          </a:p>
        </p:txBody>
      </p:sp>
      <p:sp>
        <p:nvSpPr>
          <p:cNvPr id="4" name="Veri Yer Tutucusu 3">
            <a:extLst>
              <a:ext uri="{FF2B5EF4-FFF2-40B4-BE49-F238E27FC236}">
                <a16:creationId xmlns:a16="http://schemas.microsoft.com/office/drawing/2014/main" id="{06FDC65D-A496-D0F5-97DD-0E203B7D50FC}"/>
              </a:ext>
            </a:extLst>
          </p:cNvPr>
          <p:cNvSpPr>
            <a:spLocks noGrp="1"/>
          </p:cNvSpPr>
          <p:nvPr>
            <p:ph type="dt" sz="half" idx="10"/>
          </p:nvPr>
        </p:nvSpPr>
        <p:spPr/>
        <p:txBody>
          <a:bodyPr/>
          <a:lstStyle/>
          <a:p>
            <a:fld id="{7C84B45E-4ACC-4AC2-8643-E191D8E7A7BE}" type="datetimeyyyy">
              <a:rPr lang="en-DE" smtClean="0"/>
              <a:t>2024</a:t>
            </a:fld>
            <a:endParaRPr lang="en-DE"/>
          </a:p>
        </p:txBody>
      </p:sp>
      <p:sp>
        <p:nvSpPr>
          <p:cNvPr id="5" name="Alt Bilgi Yer Tutucusu 4">
            <a:extLst>
              <a:ext uri="{FF2B5EF4-FFF2-40B4-BE49-F238E27FC236}">
                <a16:creationId xmlns:a16="http://schemas.microsoft.com/office/drawing/2014/main" id="{9C597F22-F699-05AA-6CB3-860C76ED9051}"/>
              </a:ext>
            </a:extLst>
          </p:cNvPr>
          <p:cNvSpPr>
            <a:spLocks noGrp="1"/>
          </p:cNvSpPr>
          <p:nvPr>
            <p:ph type="ftr" sz="quarter" idx="11"/>
          </p:nvPr>
        </p:nvSpPr>
        <p:spPr/>
        <p:txBody>
          <a:bodyPr/>
          <a:lstStyle/>
          <a:p>
            <a:r>
              <a:rPr lang="tr-TR"/>
              <a:t>Universität Passau - Ali Haydar Özdağ</a:t>
            </a:r>
            <a:endParaRPr lang="en-DE"/>
          </a:p>
        </p:txBody>
      </p:sp>
      <p:sp>
        <p:nvSpPr>
          <p:cNvPr id="6" name="Slayt Numarası Yer Tutucusu 5">
            <a:extLst>
              <a:ext uri="{FF2B5EF4-FFF2-40B4-BE49-F238E27FC236}">
                <a16:creationId xmlns:a16="http://schemas.microsoft.com/office/drawing/2014/main" id="{1373E3E4-F395-9FD7-8BD5-7C07F877B0F5}"/>
              </a:ext>
            </a:extLst>
          </p:cNvPr>
          <p:cNvSpPr>
            <a:spLocks noGrp="1"/>
          </p:cNvSpPr>
          <p:nvPr>
            <p:ph type="sldNum" sz="quarter" idx="12"/>
          </p:nvPr>
        </p:nvSpPr>
        <p:spPr/>
        <p:txBody>
          <a:bodyPr/>
          <a:lstStyle/>
          <a:p>
            <a:fld id="{FB45117F-EB08-409A-B471-9C70766EC929}" type="slidenum">
              <a:rPr lang="en-DE" smtClean="0"/>
              <a:t>5</a:t>
            </a:fld>
            <a:endParaRPr lang="en-DE"/>
          </a:p>
        </p:txBody>
      </p:sp>
      <p:sp>
        <p:nvSpPr>
          <p:cNvPr id="9" name="Alt Başlık 2">
            <a:extLst>
              <a:ext uri="{FF2B5EF4-FFF2-40B4-BE49-F238E27FC236}">
                <a16:creationId xmlns:a16="http://schemas.microsoft.com/office/drawing/2014/main" id="{2BBE36F4-B469-4B6E-29DA-829EFA31931E}"/>
              </a:ext>
            </a:extLst>
          </p:cNvPr>
          <p:cNvSpPr>
            <a:spLocks noGrp="1"/>
          </p:cNvSpPr>
          <p:nvPr>
            <p:ph type="subTitle" idx="1"/>
          </p:nvPr>
        </p:nvSpPr>
        <p:spPr>
          <a:xfrm>
            <a:off x="104793" y="1514773"/>
            <a:ext cx="8758791" cy="4154984"/>
          </a:xfrm>
        </p:spPr>
        <p:txBody>
          <a:bodyPr/>
          <a:lstStyle/>
          <a:p>
            <a:pPr marL="285750" indent="-285750" algn="l">
              <a:buFont typeface="Arial" panose="020B0604020202020204" pitchFamily="34" charset="0"/>
              <a:buChar char="•"/>
            </a:pPr>
            <a:r>
              <a:rPr lang="tr-TR" i="0" dirty="0">
                <a:solidFill>
                  <a:schemeClr val="tx1"/>
                </a:solidFill>
                <a:effectLst/>
              </a:rPr>
              <a:t> </a:t>
            </a:r>
            <a:r>
              <a:rPr lang="en-GB" i="0" dirty="0">
                <a:solidFill>
                  <a:schemeClr val="tx1"/>
                </a:solidFill>
                <a:effectLst/>
              </a:rPr>
              <a:t>Continuous Hyperparameter:</a:t>
            </a:r>
          </a:p>
          <a:p>
            <a:pPr marL="742950" lvl="1" indent="-285750" algn="l">
              <a:buFont typeface="Arial" panose="020B0604020202020204" pitchFamily="34" charset="0"/>
              <a:buChar char="•"/>
            </a:pPr>
            <a:r>
              <a:rPr lang="tr-TR" i="0" dirty="0" err="1">
                <a:solidFill>
                  <a:schemeClr val="tx1"/>
                </a:solidFill>
                <a:effectLst/>
                <a:latin typeface="Arial MT"/>
              </a:rPr>
              <a:t>It</a:t>
            </a:r>
            <a:r>
              <a:rPr lang="tr-TR" i="0" dirty="0">
                <a:solidFill>
                  <a:schemeClr val="tx1"/>
                </a:solidFill>
                <a:effectLst/>
                <a:latin typeface="Arial MT"/>
              </a:rPr>
              <a:t> </a:t>
            </a:r>
            <a:r>
              <a:rPr lang="en-GB" i="0" dirty="0">
                <a:solidFill>
                  <a:schemeClr val="tx1"/>
                </a:solidFill>
                <a:effectLst/>
                <a:latin typeface="Arial MT"/>
              </a:rPr>
              <a:t>can take any real-numbered value within a specified range.</a:t>
            </a:r>
            <a:endParaRPr lang="tr-TR" i="0" dirty="0">
              <a:solidFill>
                <a:schemeClr val="tx1"/>
              </a:solidFill>
              <a:effectLst/>
              <a:latin typeface="Arial MT"/>
            </a:endParaRPr>
          </a:p>
          <a:p>
            <a:pPr marL="742950" lvl="1" indent="-285750" algn="l">
              <a:buFont typeface="Arial" panose="020B0604020202020204" pitchFamily="34" charset="0"/>
              <a:buChar char="•"/>
            </a:pPr>
            <a:r>
              <a:rPr lang="en-GB" i="0" dirty="0" err="1">
                <a:solidFill>
                  <a:schemeClr val="tx1"/>
                </a:solidFill>
                <a:effectLst/>
                <a:latin typeface="Arial MT"/>
              </a:rPr>
              <a:t>e.g</a:t>
            </a:r>
            <a:r>
              <a:rPr lang="tr-TR" i="0" dirty="0">
                <a:solidFill>
                  <a:schemeClr val="tx1"/>
                </a:solidFill>
                <a:effectLst/>
                <a:latin typeface="Arial MT"/>
              </a:rPr>
              <a:t> </a:t>
            </a:r>
            <a:r>
              <a:rPr lang="en-GB" i="0" dirty="0">
                <a:solidFill>
                  <a:schemeClr val="tx1"/>
                </a:solidFill>
                <a:effectLst/>
                <a:latin typeface="Arial MT"/>
              </a:rPr>
              <a:t>Learning Rate:</a:t>
            </a:r>
            <a:r>
              <a:rPr lang="tr-TR" i="0" dirty="0">
                <a:solidFill>
                  <a:schemeClr val="tx1"/>
                </a:solidFill>
                <a:effectLst/>
                <a:latin typeface="Arial MT"/>
              </a:rPr>
              <a:t> [0,1]</a:t>
            </a:r>
            <a:endParaRPr lang="tr-TR" dirty="0">
              <a:solidFill>
                <a:schemeClr val="tx1"/>
              </a:solidFill>
              <a:latin typeface="Arial MT"/>
            </a:endParaRPr>
          </a:p>
          <a:p>
            <a:pPr marL="457200" lvl="1" algn="l"/>
            <a:endParaRPr lang="en-GB" i="0" dirty="0">
              <a:solidFill>
                <a:schemeClr val="tx1"/>
              </a:solidFill>
              <a:effectLst/>
              <a:latin typeface="Arial MT"/>
            </a:endParaRPr>
          </a:p>
          <a:p>
            <a:pPr marL="285750" indent="-285750" algn="l">
              <a:buFont typeface="Arial" panose="020B0604020202020204" pitchFamily="34" charset="0"/>
              <a:buChar char="•"/>
            </a:pPr>
            <a:r>
              <a:rPr lang="tr-TR" i="0" dirty="0">
                <a:solidFill>
                  <a:schemeClr val="tx1"/>
                </a:solidFill>
                <a:effectLst/>
              </a:rPr>
              <a:t> </a:t>
            </a:r>
            <a:r>
              <a:rPr lang="en-GB" i="0" dirty="0">
                <a:solidFill>
                  <a:schemeClr val="tx1"/>
                </a:solidFill>
                <a:effectLst/>
              </a:rPr>
              <a:t>Discrete Hyperparameter:</a:t>
            </a:r>
          </a:p>
          <a:p>
            <a:pPr marL="742950" lvl="1" indent="-285750" algn="l">
              <a:buFont typeface="Arial" panose="020B0604020202020204" pitchFamily="34" charset="0"/>
              <a:buChar char="•"/>
            </a:pPr>
            <a:r>
              <a:rPr lang="en-GB" i="0" dirty="0">
                <a:solidFill>
                  <a:schemeClr val="tx1"/>
                </a:solidFill>
                <a:effectLst/>
                <a:latin typeface="Arial MT"/>
              </a:rPr>
              <a:t>Discrete hyperparameters can only take specific separate values.</a:t>
            </a:r>
            <a:endParaRPr lang="tr-TR" i="0" dirty="0">
              <a:solidFill>
                <a:schemeClr val="tx1"/>
              </a:solidFill>
              <a:effectLst/>
              <a:latin typeface="Arial MT"/>
            </a:endParaRPr>
          </a:p>
          <a:p>
            <a:pPr marL="742950" lvl="1" indent="-285750" algn="l">
              <a:buFont typeface="Arial" panose="020B0604020202020204" pitchFamily="34" charset="0"/>
              <a:buChar char="•"/>
            </a:pPr>
            <a:r>
              <a:rPr lang="tr-TR" i="0" dirty="0">
                <a:solidFill>
                  <a:schemeClr val="tx1"/>
                </a:solidFill>
                <a:effectLst/>
                <a:latin typeface="Arial MT"/>
              </a:rPr>
              <a:t> </a:t>
            </a:r>
            <a:r>
              <a:rPr lang="tr-TR" i="0" dirty="0" err="1">
                <a:solidFill>
                  <a:schemeClr val="tx1"/>
                </a:solidFill>
                <a:effectLst/>
                <a:latin typeface="Arial MT"/>
              </a:rPr>
              <a:t>e.g</a:t>
            </a:r>
            <a:r>
              <a:rPr lang="tr-TR" i="0" dirty="0">
                <a:solidFill>
                  <a:schemeClr val="tx1"/>
                </a:solidFill>
                <a:effectLst/>
                <a:latin typeface="Arial MT"/>
              </a:rPr>
              <a:t> n</a:t>
            </a:r>
            <a:r>
              <a:rPr lang="en-GB" i="0" dirty="0">
                <a:solidFill>
                  <a:schemeClr val="tx1"/>
                </a:solidFill>
                <a:effectLst/>
                <a:latin typeface="Arial MT"/>
              </a:rPr>
              <a:t>umber of layers in a neural network :</a:t>
            </a:r>
            <a:r>
              <a:rPr lang="tr-TR" i="0" dirty="0">
                <a:solidFill>
                  <a:schemeClr val="tx1"/>
                </a:solidFill>
                <a:effectLst/>
                <a:latin typeface="Arial MT"/>
              </a:rPr>
              <a:t>[1,2,3,4,…]</a:t>
            </a:r>
          </a:p>
          <a:p>
            <a:pPr marL="457200" lvl="1" algn="l"/>
            <a:endParaRPr lang="en-GB" b="0" i="0" dirty="0">
              <a:solidFill>
                <a:schemeClr val="tx1"/>
              </a:solidFill>
              <a:effectLst/>
              <a:latin typeface="Arial MT"/>
            </a:endParaRPr>
          </a:p>
          <a:p>
            <a:pPr marL="285750" indent="-285750" algn="l">
              <a:buFont typeface="Arial" panose="020B0604020202020204" pitchFamily="34" charset="0"/>
              <a:buChar char="•"/>
            </a:pPr>
            <a:r>
              <a:rPr lang="tr-TR" i="0" dirty="0">
                <a:solidFill>
                  <a:schemeClr val="tx1"/>
                </a:solidFill>
                <a:effectLst/>
              </a:rPr>
              <a:t> </a:t>
            </a:r>
            <a:r>
              <a:rPr lang="tr-TR" i="0" dirty="0" err="1">
                <a:solidFill>
                  <a:schemeClr val="tx1"/>
                </a:solidFill>
                <a:effectLst/>
              </a:rPr>
              <a:t>Categorical</a:t>
            </a:r>
            <a:r>
              <a:rPr lang="en-GB" i="0" dirty="0">
                <a:solidFill>
                  <a:schemeClr val="tx1"/>
                </a:solidFill>
                <a:effectLst/>
              </a:rPr>
              <a:t> Hyperparameter :</a:t>
            </a:r>
          </a:p>
          <a:p>
            <a:pPr marL="742950" lvl="1" indent="-285750" algn="l">
              <a:buFont typeface="Arial" panose="020B0604020202020204" pitchFamily="34" charset="0"/>
              <a:buChar char="•"/>
            </a:pPr>
            <a:r>
              <a:rPr lang="en-GB" i="0" dirty="0">
                <a:solidFill>
                  <a:schemeClr val="tx1"/>
                </a:solidFill>
                <a:effectLst/>
                <a:latin typeface="Arial MT"/>
              </a:rPr>
              <a:t>Categorical hyperparameters are not numeric</a:t>
            </a:r>
            <a:endParaRPr lang="tr-TR" i="0" dirty="0">
              <a:solidFill>
                <a:schemeClr val="tx1"/>
              </a:solidFill>
              <a:effectLst/>
              <a:latin typeface="Arial MT"/>
            </a:endParaRPr>
          </a:p>
          <a:p>
            <a:pPr marL="742950" lvl="1" indent="-285750" algn="l">
              <a:buFont typeface="Arial" panose="020B0604020202020204" pitchFamily="34" charset="0"/>
              <a:buChar char="•"/>
            </a:pPr>
            <a:r>
              <a:rPr lang="tr-TR" dirty="0" err="1">
                <a:solidFill>
                  <a:schemeClr val="tx1"/>
                </a:solidFill>
                <a:latin typeface="Arial MT"/>
              </a:rPr>
              <a:t>e</a:t>
            </a:r>
            <a:r>
              <a:rPr lang="tr-TR" i="0" dirty="0" err="1">
                <a:solidFill>
                  <a:schemeClr val="tx1"/>
                </a:solidFill>
                <a:effectLst/>
                <a:latin typeface="Arial MT"/>
              </a:rPr>
              <a:t>.g</a:t>
            </a:r>
            <a:r>
              <a:rPr lang="tr-TR" i="0" dirty="0">
                <a:solidFill>
                  <a:schemeClr val="tx1"/>
                </a:solidFill>
                <a:effectLst/>
                <a:latin typeface="Arial MT"/>
              </a:rPr>
              <a:t> </a:t>
            </a:r>
            <a:r>
              <a:rPr lang="tr-TR" dirty="0">
                <a:solidFill>
                  <a:schemeClr val="tx1"/>
                </a:solidFill>
                <a:latin typeface="Arial MT"/>
              </a:rPr>
              <a:t>k</a:t>
            </a:r>
            <a:r>
              <a:rPr lang="en-GB" i="0" dirty="0" err="1">
                <a:solidFill>
                  <a:schemeClr val="tx1"/>
                </a:solidFill>
                <a:effectLst/>
                <a:latin typeface="Arial MT"/>
              </a:rPr>
              <a:t>ernel</a:t>
            </a:r>
            <a:r>
              <a:rPr lang="en-GB" i="0" dirty="0">
                <a:solidFill>
                  <a:schemeClr val="tx1"/>
                </a:solidFill>
                <a:effectLst/>
                <a:latin typeface="Arial MT"/>
              </a:rPr>
              <a:t> </a:t>
            </a:r>
            <a:r>
              <a:rPr lang="tr-TR" dirty="0">
                <a:solidFill>
                  <a:schemeClr val="tx1"/>
                </a:solidFill>
                <a:latin typeface="Arial MT"/>
              </a:rPr>
              <a:t>t</a:t>
            </a:r>
            <a:r>
              <a:rPr lang="en-GB" i="0" dirty="0" err="1">
                <a:solidFill>
                  <a:schemeClr val="tx1"/>
                </a:solidFill>
                <a:effectLst/>
                <a:latin typeface="Arial MT"/>
              </a:rPr>
              <a:t>ype</a:t>
            </a:r>
            <a:r>
              <a:rPr lang="en-GB" i="0" dirty="0">
                <a:solidFill>
                  <a:schemeClr val="tx1"/>
                </a:solidFill>
                <a:effectLst/>
                <a:latin typeface="Arial MT"/>
              </a:rPr>
              <a:t> in a </a:t>
            </a:r>
            <a:r>
              <a:rPr lang="tr-TR" i="0" dirty="0">
                <a:solidFill>
                  <a:schemeClr val="tx1"/>
                </a:solidFill>
                <a:effectLst/>
                <a:latin typeface="Arial MT"/>
              </a:rPr>
              <a:t>s</a:t>
            </a:r>
            <a:r>
              <a:rPr lang="en-GB" i="0" dirty="0" err="1">
                <a:solidFill>
                  <a:schemeClr val="tx1"/>
                </a:solidFill>
                <a:effectLst/>
                <a:latin typeface="Arial MT"/>
              </a:rPr>
              <a:t>upport</a:t>
            </a:r>
            <a:r>
              <a:rPr lang="en-GB" i="0" dirty="0">
                <a:solidFill>
                  <a:schemeClr val="tx1"/>
                </a:solidFill>
                <a:effectLst/>
                <a:latin typeface="Arial MT"/>
              </a:rPr>
              <a:t> </a:t>
            </a:r>
            <a:r>
              <a:rPr lang="tr-TR" dirty="0">
                <a:solidFill>
                  <a:schemeClr val="tx1"/>
                </a:solidFill>
                <a:latin typeface="Arial MT"/>
              </a:rPr>
              <a:t>v</a:t>
            </a:r>
            <a:r>
              <a:rPr lang="en-GB" i="0" dirty="0" err="1">
                <a:solidFill>
                  <a:schemeClr val="tx1"/>
                </a:solidFill>
                <a:effectLst/>
                <a:latin typeface="Arial MT"/>
              </a:rPr>
              <a:t>ector</a:t>
            </a:r>
            <a:r>
              <a:rPr lang="en-GB" i="0" dirty="0">
                <a:solidFill>
                  <a:schemeClr val="tx1"/>
                </a:solidFill>
                <a:effectLst/>
                <a:latin typeface="Arial MT"/>
              </a:rPr>
              <a:t> Machine </a:t>
            </a:r>
            <a:r>
              <a:rPr lang="tr-TR" i="0" dirty="0">
                <a:solidFill>
                  <a:schemeClr val="tx1"/>
                </a:solidFill>
                <a:effectLst/>
                <a:latin typeface="Arial MT"/>
              </a:rPr>
              <a:t>: </a:t>
            </a:r>
            <a:r>
              <a:rPr lang="en-GB" i="0" dirty="0">
                <a:solidFill>
                  <a:schemeClr val="tx1"/>
                </a:solidFill>
                <a:effectLst/>
                <a:latin typeface="Arial MT"/>
              </a:rPr>
              <a:t>'linear', 'poly', '</a:t>
            </a:r>
            <a:r>
              <a:rPr lang="en-GB" i="0" dirty="0" err="1">
                <a:solidFill>
                  <a:schemeClr val="tx1"/>
                </a:solidFill>
                <a:effectLst/>
                <a:latin typeface="Arial MT"/>
              </a:rPr>
              <a:t>rbf</a:t>
            </a:r>
            <a:r>
              <a:rPr lang="en-GB" i="0" dirty="0">
                <a:solidFill>
                  <a:schemeClr val="tx1"/>
                </a:solidFill>
                <a:effectLst/>
                <a:latin typeface="Arial MT"/>
              </a:rPr>
              <a:t>', 'sigmoid', etc..</a:t>
            </a:r>
            <a:endParaRPr lang="tr-TR" i="0" dirty="0">
              <a:solidFill>
                <a:schemeClr val="tx1"/>
              </a:solidFill>
              <a:effectLst/>
              <a:latin typeface="Arial MT"/>
            </a:endParaRPr>
          </a:p>
          <a:p>
            <a:pPr algn="l"/>
            <a:endParaRPr lang="tr-TR" dirty="0">
              <a:solidFill>
                <a:schemeClr val="tx1"/>
              </a:solidFill>
            </a:endParaRPr>
          </a:p>
          <a:p>
            <a:pPr marL="285750" indent="-285750" algn="l">
              <a:buFont typeface="Arial" panose="020B0604020202020204" pitchFamily="34" charset="0"/>
              <a:buChar char="•"/>
            </a:pPr>
            <a:r>
              <a:rPr lang="en-GB" i="0" dirty="0">
                <a:solidFill>
                  <a:schemeClr val="tx1"/>
                </a:solidFill>
                <a:effectLst/>
              </a:rPr>
              <a:t>Conditional Hyperparameter:</a:t>
            </a:r>
          </a:p>
          <a:p>
            <a:pPr marL="742950" lvl="1" indent="-285750" algn="l">
              <a:buFont typeface="Arial" panose="020B0604020202020204" pitchFamily="34" charset="0"/>
              <a:buChar char="•"/>
            </a:pPr>
            <a:r>
              <a:rPr lang="en-GB" i="0" dirty="0">
                <a:solidFill>
                  <a:schemeClr val="tx1"/>
                </a:solidFill>
                <a:effectLst/>
                <a:latin typeface="Arial MT"/>
              </a:rPr>
              <a:t>Parameters that are set based on the values of other hyperparameters.</a:t>
            </a:r>
            <a:endParaRPr lang="tr-TR" i="0" dirty="0">
              <a:solidFill>
                <a:schemeClr val="tx1"/>
              </a:solidFill>
              <a:effectLst/>
              <a:latin typeface="Arial MT"/>
            </a:endParaRPr>
          </a:p>
          <a:p>
            <a:pPr marL="742950" lvl="1" indent="-285750" algn="l">
              <a:buFont typeface="Arial" panose="020B0604020202020204" pitchFamily="34" charset="0"/>
              <a:buChar char="•"/>
            </a:pPr>
            <a:r>
              <a:rPr lang="tr-TR" dirty="0" err="1">
                <a:solidFill>
                  <a:schemeClr val="tx1"/>
                </a:solidFill>
                <a:latin typeface="Arial MT"/>
              </a:rPr>
              <a:t>e.g</a:t>
            </a:r>
            <a:r>
              <a:rPr lang="tr-TR" dirty="0">
                <a:solidFill>
                  <a:schemeClr val="tx1"/>
                </a:solidFill>
                <a:latin typeface="Arial MT"/>
              </a:rPr>
              <a:t> t</a:t>
            </a:r>
            <a:r>
              <a:rPr lang="en-GB" dirty="0">
                <a:solidFill>
                  <a:schemeClr val="tx1"/>
                </a:solidFill>
                <a:latin typeface="Arial MT"/>
              </a:rPr>
              <a:t>he degree of the polynomial kernel function needs to be tuned when the kernel type is polynomial</a:t>
            </a:r>
            <a:endParaRPr lang="tr-TR" dirty="0">
              <a:solidFill>
                <a:schemeClr val="tx1"/>
              </a:solidFill>
            </a:endParaRPr>
          </a:p>
          <a:p>
            <a:pPr marL="742950" lvl="1" indent="-285750" algn="l">
              <a:buFont typeface="Arial" panose="020B0604020202020204" pitchFamily="34" charset="0"/>
              <a:buChar char="•"/>
            </a:pPr>
            <a:endParaRPr lang="tr-TR" dirty="0">
              <a:solidFill>
                <a:schemeClr val="tx1"/>
              </a:solidFill>
            </a:endParaRPr>
          </a:p>
        </p:txBody>
      </p:sp>
    </p:spTree>
    <p:extLst>
      <p:ext uri="{BB962C8B-B14F-4D97-AF65-F5344CB8AC3E}">
        <p14:creationId xmlns:p14="http://schemas.microsoft.com/office/powerpoint/2010/main" val="36140020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Veri Yer Tutucusu 3">
            <a:extLst>
              <a:ext uri="{FF2B5EF4-FFF2-40B4-BE49-F238E27FC236}">
                <a16:creationId xmlns:a16="http://schemas.microsoft.com/office/drawing/2014/main" id="{5DCCE7DE-BB46-DF5B-11D5-D3AEE71851F1}"/>
              </a:ext>
            </a:extLst>
          </p:cNvPr>
          <p:cNvSpPr>
            <a:spLocks noGrp="1"/>
          </p:cNvSpPr>
          <p:nvPr>
            <p:ph type="dt" sz="half" idx="10"/>
          </p:nvPr>
        </p:nvSpPr>
        <p:spPr/>
        <p:txBody>
          <a:bodyPr/>
          <a:lstStyle/>
          <a:p>
            <a:fld id="{5651A8A3-C1B6-43A1-9567-6451EA7BCF21}" type="datetimeyyyy">
              <a:rPr lang="en-DE" smtClean="0"/>
              <a:t>2024</a:t>
            </a:fld>
            <a:endParaRPr lang="en-DE"/>
          </a:p>
        </p:txBody>
      </p:sp>
      <p:sp>
        <p:nvSpPr>
          <p:cNvPr id="5" name="Alt Bilgi Yer Tutucusu 4">
            <a:extLst>
              <a:ext uri="{FF2B5EF4-FFF2-40B4-BE49-F238E27FC236}">
                <a16:creationId xmlns:a16="http://schemas.microsoft.com/office/drawing/2014/main" id="{341AD504-D084-4735-60F8-21045B27F791}"/>
              </a:ext>
            </a:extLst>
          </p:cNvPr>
          <p:cNvSpPr>
            <a:spLocks noGrp="1"/>
          </p:cNvSpPr>
          <p:nvPr>
            <p:ph type="ftr" sz="quarter" idx="11"/>
          </p:nvPr>
        </p:nvSpPr>
        <p:spPr/>
        <p:txBody>
          <a:bodyPr/>
          <a:lstStyle/>
          <a:p>
            <a:r>
              <a:rPr lang="tr-TR"/>
              <a:t>Universität Passau - Ali Haydar Özdağ</a:t>
            </a:r>
            <a:endParaRPr lang="en-DE"/>
          </a:p>
        </p:txBody>
      </p:sp>
      <p:sp>
        <p:nvSpPr>
          <p:cNvPr id="6" name="Slayt Numarası Yer Tutucusu 5">
            <a:extLst>
              <a:ext uri="{FF2B5EF4-FFF2-40B4-BE49-F238E27FC236}">
                <a16:creationId xmlns:a16="http://schemas.microsoft.com/office/drawing/2014/main" id="{28F78193-E471-1FD0-0F7E-974C6E0E8640}"/>
              </a:ext>
            </a:extLst>
          </p:cNvPr>
          <p:cNvSpPr>
            <a:spLocks noGrp="1"/>
          </p:cNvSpPr>
          <p:nvPr>
            <p:ph type="sldNum" sz="quarter" idx="12"/>
          </p:nvPr>
        </p:nvSpPr>
        <p:spPr/>
        <p:txBody>
          <a:bodyPr/>
          <a:lstStyle/>
          <a:p>
            <a:fld id="{FB45117F-EB08-409A-B471-9C70766EC929}" type="slidenum">
              <a:rPr lang="en-DE" smtClean="0"/>
              <a:t>6</a:t>
            </a:fld>
            <a:endParaRPr lang="en-DE"/>
          </a:p>
        </p:txBody>
      </p:sp>
      <p:sp>
        <p:nvSpPr>
          <p:cNvPr id="2" name="Başlık 1">
            <a:extLst>
              <a:ext uri="{FF2B5EF4-FFF2-40B4-BE49-F238E27FC236}">
                <a16:creationId xmlns:a16="http://schemas.microsoft.com/office/drawing/2014/main" id="{D9514C4D-6AFB-9519-F01A-634F5519B7BA}"/>
              </a:ext>
            </a:extLst>
          </p:cNvPr>
          <p:cNvSpPr>
            <a:spLocks noGrp="1"/>
          </p:cNvSpPr>
          <p:nvPr>
            <p:ph type="ctrTitle"/>
          </p:nvPr>
        </p:nvSpPr>
        <p:spPr>
          <a:xfrm>
            <a:off x="189271" y="386657"/>
            <a:ext cx="6581669" cy="276999"/>
          </a:xfrm>
        </p:spPr>
        <p:txBody>
          <a:bodyPr/>
          <a:lstStyle/>
          <a:p>
            <a:pPr algn="l"/>
            <a:r>
              <a:rPr lang="tr-TR" sz="1800" b="1" dirty="0" err="1"/>
              <a:t>Hyperparameter</a:t>
            </a:r>
            <a:r>
              <a:rPr lang="tr-TR" sz="1800" b="1" dirty="0"/>
              <a:t> </a:t>
            </a:r>
            <a:r>
              <a:rPr lang="tr-TR" sz="1800" b="1" dirty="0" err="1"/>
              <a:t>Tuning</a:t>
            </a:r>
            <a:endParaRPr lang="tr-TR" sz="1800" dirty="0">
              <a:solidFill>
                <a:srgbClr val="A1A1A1"/>
              </a:solidFill>
            </a:endParaRPr>
          </a:p>
        </p:txBody>
      </p:sp>
      <p:sp>
        <p:nvSpPr>
          <p:cNvPr id="3" name="Alt Başlık 2">
            <a:extLst>
              <a:ext uri="{FF2B5EF4-FFF2-40B4-BE49-F238E27FC236}">
                <a16:creationId xmlns:a16="http://schemas.microsoft.com/office/drawing/2014/main" id="{EF977453-3F71-0200-755F-3904F382965F}"/>
              </a:ext>
            </a:extLst>
          </p:cNvPr>
          <p:cNvSpPr>
            <a:spLocks noGrp="1"/>
          </p:cNvSpPr>
          <p:nvPr>
            <p:ph type="subTitle" idx="1"/>
          </p:nvPr>
        </p:nvSpPr>
        <p:spPr>
          <a:xfrm>
            <a:off x="189271" y="1490007"/>
            <a:ext cx="8453284" cy="3877985"/>
          </a:xfrm>
        </p:spPr>
        <p:txBody>
          <a:bodyPr/>
          <a:lstStyle/>
          <a:p>
            <a:pPr algn="l"/>
            <a:endParaRPr lang="tr-TR" dirty="0">
              <a:solidFill>
                <a:schemeClr val="tx1"/>
              </a:solidFill>
            </a:endParaRPr>
          </a:p>
          <a:p>
            <a:pPr marL="285750" indent="-285750" algn="l">
              <a:buFont typeface="Arial" panose="020B0604020202020204" pitchFamily="34" charset="0"/>
              <a:buChar char="•"/>
            </a:pPr>
            <a:r>
              <a:rPr lang="en-GB" dirty="0">
                <a:solidFill>
                  <a:schemeClr val="tx1"/>
                </a:solidFill>
              </a:rPr>
              <a:t>The process of designing the ideal model architecture with an optimal hyper-parameter configuration is named </a:t>
            </a:r>
            <a:r>
              <a:rPr lang="en-GB" b="1" dirty="0">
                <a:solidFill>
                  <a:srgbClr val="FF0000"/>
                </a:solidFill>
              </a:rPr>
              <a:t>hyperparameter tuning</a:t>
            </a:r>
            <a:r>
              <a:rPr lang="en-GB" dirty="0">
                <a:solidFill>
                  <a:schemeClr val="tx1"/>
                </a:solidFill>
              </a:rPr>
              <a:t>.</a:t>
            </a:r>
            <a:endParaRPr lang="tr-TR" dirty="0">
              <a:solidFill>
                <a:schemeClr val="tx1"/>
              </a:solidFill>
            </a:endParaRPr>
          </a:p>
          <a:p>
            <a:pPr marL="285750" indent="-285750" algn="l">
              <a:buFont typeface="Arial" panose="020B0604020202020204" pitchFamily="34" charset="0"/>
              <a:buChar char="•"/>
            </a:pPr>
            <a:endParaRPr lang="tr-TR" dirty="0">
              <a:solidFill>
                <a:schemeClr val="tx1"/>
              </a:solidFill>
            </a:endParaRPr>
          </a:p>
          <a:p>
            <a:pPr marL="285750" indent="-285750" algn="l">
              <a:buFont typeface="Arial" panose="020B0604020202020204" pitchFamily="34" charset="0"/>
              <a:buChar char="•"/>
            </a:pPr>
            <a:r>
              <a:rPr lang="en-GB" dirty="0">
                <a:solidFill>
                  <a:schemeClr val="tx1"/>
                </a:solidFill>
              </a:rPr>
              <a:t>Hyperparameter Tuning: This is the process of manually or systematically choosing the right hyperparameters for a ml model</a:t>
            </a:r>
            <a:endParaRPr lang="tr-TR" dirty="0">
              <a:solidFill>
                <a:schemeClr val="tx1"/>
              </a:solidFill>
            </a:endParaRPr>
          </a:p>
          <a:p>
            <a:pPr marL="285750" indent="-285750" algn="l">
              <a:buFont typeface="Arial" panose="020B0604020202020204" pitchFamily="34" charset="0"/>
              <a:buChar char="•"/>
            </a:pPr>
            <a:endParaRPr lang="tr-TR" dirty="0">
              <a:solidFill>
                <a:schemeClr val="tx1"/>
              </a:solidFill>
            </a:endParaRPr>
          </a:p>
          <a:p>
            <a:pPr marL="285750" indent="-285750" algn="l">
              <a:buFont typeface="Arial" panose="020B0604020202020204" pitchFamily="34" charset="0"/>
              <a:buChar char="•"/>
            </a:pPr>
            <a:r>
              <a:rPr lang="tr-TR" dirty="0">
                <a:solidFill>
                  <a:schemeClr val="tx1"/>
                </a:solidFill>
              </a:rPr>
              <a:t>But s</a:t>
            </a:r>
            <a:r>
              <a:rPr lang="en-GB" dirty="0">
                <a:solidFill>
                  <a:schemeClr val="tx1"/>
                </a:solidFill>
              </a:rPr>
              <a:t>electing the best hyperparameters is a complex task due to the large number of options and their complex interactions.</a:t>
            </a:r>
            <a:endParaRPr lang="tr-TR" dirty="0">
              <a:solidFill>
                <a:schemeClr val="tx1"/>
              </a:solidFill>
            </a:endParaRPr>
          </a:p>
          <a:p>
            <a:pPr marL="285750" indent="-285750" algn="l">
              <a:buFont typeface="Arial" panose="020B0604020202020204" pitchFamily="34" charset="0"/>
              <a:buChar char="•"/>
            </a:pPr>
            <a:endParaRPr lang="tr-TR" dirty="0"/>
          </a:p>
          <a:p>
            <a:pPr marL="285750" indent="-285750" algn="l">
              <a:buFont typeface="Arial" panose="020B0604020202020204" pitchFamily="34" charset="0"/>
              <a:buChar char="•"/>
            </a:pPr>
            <a:r>
              <a:rPr lang="tr-TR" dirty="0" err="1">
                <a:solidFill>
                  <a:schemeClr val="tx1"/>
                </a:solidFill>
              </a:rPr>
              <a:t>Some</a:t>
            </a:r>
            <a:r>
              <a:rPr lang="tr-TR" dirty="0">
                <a:solidFill>
                  <a:schemeClr val="tx1"/>
                </a:solidFill>
              </a:rPr>
              <a:t> </a:t>
            </a:r>
            <a:r>
              <a:rPr lang="tr-TR" dirty="0" err="1">
                <a:solidFill>
                  <a:schemeClr val="tx1"/>
                </a:solidFill>
              </a:rPr>
              <a:t>hyperparameters</a:t>
            </a:r>
            <a:r>
              <a:rPr lang="tr-TR" dirty="0">
                <a:solidFill>
                  <a:schemeClr val="tx1"/>
                </a:solidFill>
              </a:rPr>
              <a:t> </a:t>
            </a:r>
            <a:r>
              <a:rPr lang="tr-TR" dirty="0" err="1">
                <a:solidFill>
                  <a:schemeClr val="tx1"/>
                </a:solidFill>
              </a:rPr>
              <a:t>example</a:t>
            </a:r>
            <a:r>
              <a:rPr lang="tr-TR" dirty="0">
                <a:solidFill>
                  <a:schemeClr val="tx1"/>
                </a:solidFill>
              </a:rPr>
              <a:t>: </a:t>
            </a:r>
            <a:r>
              <a:rPr lang="en-GB" i="0" dirty="0">
                <a:solidFill>
                  <a:schemeClr val="tx1"/>
                </a:solidFill>
                <a:effectLst/>
              </a:rPr>
              <a:t>Number of layers, number of kernels in each layer, activation function in each layer, number of dense layers, batch size, learning rate</a:t>
            </a:r>
          </a:p>
          <a:p>
            <a:pPr marL="285750" indent="-285750" algn="l">
              <a:buFont typeface="Arial" panose="020B0604020202020204" pitchFamily="34" charset="0"/>
              <a:buChar char="•"/>
            </a:pPr>
            <a:endParaRPr lang="tr-TR" dirty="0">
              <a:solidFill>
                <a:schemeClr val="tx1"/>
              </a:solidFill>
            </a:endParaRPr>
          </a:p>
        </p:txBody>
      </p:sp>
    </p:spTree>
    <p:extLst>
      <p:ext uri="{BB962C8B-B14F-4D97-AF65-F5344CB8AC3E}">
        <p14:creationId xmlns:p14="http://schemas.microsoft.com/office/powerpoint/2010/main" val="3809856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Veri Yer Tutucusu 3">
            <a:extLst>
              <a:ext uri="{FF2B5EF4-FFF2-40B4-BE49-F238E27FC236}">
                <a16:creationId xmlns:a16="http://schemas.microsoft.com/office/drawing/2014/main" id="{5DCCE7DE-BB46-DF5B-11D5-D3AEE71851F1}"/>
              </a:ext>
            </a:extLst>
          </p:cNvPr>
          <p:cNvSpPr>
            <a:spLocks noGrp="1"/>
          </p:cNvSpPr>
          <p:nvPr>
            <p:ph type="dt" sz="half" idx="10"/>
          </p:nvPr>
        </p:nvSpPr>
        <p:spPr/>
        <p:txBody>
          <a:bodyPr/>
          <a:lstStyle/>
          <a:p>
            <a:fld id="{5651A8A3-C1B6-43A1-9567-6451EA7BCF21}" type="datetimeyyyy">
              <a:rPr lang="en-DE" smtClean="0"/>
              <a:t>2024</a:t>
            </a:fld>
            <a:endParaRPr lang="en-DE"/>
          </a:p>
        </p:txBody>
      </p:sp>
      <p:sp>
        <p:nvSpPr>
          <p:cNvPr id="5" name="Alt Bilgi Yer Tutucusu 4">
            <a:extLst>
              <a:ext uri="{FF2B5EF4-FFF2-40B4-BE49-F238E27FC236}">
                <a16:creationId xmlns:a16="http://schemas.microsoft.com/office/drawing/2014/main" id="{341AD504-D084-4735-60F8-21045B27F791}"/>
              </a:ext>
            </a:extLst>
          </p:cNvPr>
          <p:cNvSpPr>
            <a:spLocks noGrp="1"/>
          </p:cNvSpPr>
          <p:nvPr>
            <p:ph type="ftr" sz="quarter" idx="11"/>
          </p:nvPr>
        </p:nvSpPr>
        <p:spPr/>
        <p:txBody>
          <a:bodyPr/>
          <a:lstStyle/>
          <a:p>
            <a:r>
              <a:rPr lang="tr-TR"/>
              <a:t>Universität Passau - Ali Haydar Özdağ</a:t>
            </a:r>
            <a:endParaRPr lang="en-DE"/>
          </a:p>
        </p:txBody>
      </p:sp>
      <p:sp>
        <p:nvSpPr>
          <p:cNvPr id="6" name="Slayt Numarası Yer Tutucusu 5">
            <a:extLst>
              <a:ext uri="{FF2B5EF4-FFF2-40B4-BE49-F238E27FC236}">
                <a16:creationId xmlns:a16="http://schemas.microsoft.com/office/drawing/2014/main" id="{28F78193-E471-1FD0-0F7E-974C6E0E8640}"/>
              </a:ext>
            </a:extLst>
          </p:cNvPr>
          <p:cNvSpPr>
            <a:spLocks noGrp="1"/>
          </p:cNvSpPr>
          <p:nvPr>
            <p:ph type="sldNum" sz="quarter" idx="12"/>
          </p:nvPr>
        </p:nvSpPr>
        <p:spPr/>
        <p:txBody>
          <a:bodyPr/>
          <a:lstStyle/>
          <a:p>
            <a:fld id="{FB45117F-EB08-409A-B471-9C70766EC929}" type="slidenum">
              <a:rPr lang="en-DE" smtClean="0"/>
              <a:t>7</a:t>
            </a:fld>
            <a:endParaRPr lang="en-DE"/>
          </a:p>
        </p:txBody>
      </p:sp>
      <p:sp>
        <p:nvSpPr>
          <p:cNvPr id="2" name="Başlık 1">
            <a:extLst>
              <a:ext uri="{FF2B5EF4-FFF2-40B4-BE49-F238E27FC236}">
                <a16:creationId xmlns:a16="http://schemas.microsoft.com/office/drawing/2014/main" id="{D9514C4D-6AFB-9519-F01A-634F5519B7BA}"/>
              </a:ext>
            </a:extLst>
          </p:cNvPr>
          <p:cNvSpPr>
            <a:spLocks noGrp="1"/>
          </p:cNvSpPr>
          <p:nvPr>
            <p:ph type="ctrTitle"/>
          </p:nvPr>
        </p:nvSpPr>
        <p:spPr>
          <a:xfrm>
            <a:off x="189271" y="386657"/>
            <a:ext cx="6581669" cy="276999"/>
          </a:xfrm>
        </p:spPr>
        <p:txBody>
          <a:bodyPr/>
          <a:lstStyle/>
          <a:p>
            <a:pPr algn="l"/>
            <a:r>
              <a:rPr lang="tr-TR" sz="1800" b="1" dirty="0" err="1"/>
              <a:t>Hyperparameter</a:t>
            </a:r>
            <a:r>
              <a:rPr lang="tr-TR" sz="1800" b="1" dirty="0"/>
              <a:t> </a:t>
            </a:r>
            <a:r>
              <a:rPr lang="tr-TR" sz="1800" b="1" dirty="0" err="1"/>
              <a:t>Tuning</a:t>
            </a:r>
            <a:r>
              <a:rPr lang="tr-TR" sz="1800" b="1" dirty="0"/>
              <a:t> - </a:t>
            </a:r>
            <a:r>
              <a:rPr lang="tr-TR" sz="1800" b="1" dirty="0" err="1"/>
              <a:t>Hyperparameter</a:t>
            </a:r>
            <a:r>
              <a:rPr lang="tr-TR" sz="1800" b="1" dirty="0"/>
              <a:t> </a:t>
            </a:r>
            <a:r>
              <a:rPr lang="tr-TR" sz="1800" b="1" dirty="0" err="1"/>
              <a:t>Optimization</a:t>
            </a:r>
            <a:endParaRPr lang="tr-TR" sz="1800" dirty="0">
              <a:solidFill>
                <a:srgbClr val="A1A1A1"/>
              </a:solidFill>
            </a:endParaRPr>
          </a:p>
        </p:txBody>
      </p:sp>
      <p:sp>
        <p:nvSpPr>
          <p:cNvPr id="8" name="Metin kutusu 7">
            <a:extLst>
              <a:ext uri="{FF2B5EF4-FFF2-40B4-BE49-F238E27FC236}">
                <a16:creationId xmlns:a16="http://schemas.microsoft.com/office/drawing/2014/main" id="{6031A40B-2A31-5DBE-002A-B1B459963EBE}"/>
              </a:ext>
            </a:extLst>
          </p:cNvPr>
          <p:cNvSpPr txBox="1"/>
          <p:nvPr/>
        </p:nvSpPr>
        <p:spPr>
          <a:xfrm>
            <a:off x="30556" y="2048501"/>
            <a:ext cx="8944708" cy="2585323"/>
          </a:xfrm>
          <a:prstGeom prst="rect">
            <a:avLst/>
          </a:prstGeom>
          <a:noFill/>
        </p:spPr>
        <p:txBody>
          <a:bodyPr wrap="square">
            <a:spAutoFit/>
          </a:bodyPr>
          <a:lstStyle/>
          <a:p>
            <a:pPr marL="285750" indent="-285750" algn="l">
              <a:buFont typeface="Arial" panose="020B0604020202020204" pitchFamily="34" charset="0"/>
              <a:buChar char="•"/>
            </a:pPr>
            <a:r>
              <a:rPr lang="tr-TR" dirty="0">
                <a:solidFill>
                  <a:schemeClr val="tx1"/>
                </a:solidFill>
              </a:rPr>
              <a:t>M</a:t>
            </a:r>
            <a:r>
              <a:rPr lang="en-GB" i="0" dirty="0" err="1">
                <a:solidFill>
                  <a:schemeClr val="tx1"/>
                </a:solidFill>
                <a:effectLst/>
              </a:rPr>
              <a:t>anual</a:t>
            </a:r>
            <a:r>
              <a:rPr lang="en-GB" i="0" dirty="0">
                <a:solidFill>
                  <a:schemeClr val="tx1"/>
                </a:solidFill>
                <a:effectLst/>
              </a:rPr>
              <a:t> tuning is ineffective for many problems due to </a:t>
            </a:r>
            <a:r>
              <a:rPr lang="tr-TR" i="0" dirty="0" err="1">
                <a:solidFill>
                  <a:schemeClr val="tx1"/>
                </a:solidFill>
                <a:effectLst/>
              </a:rPr>
              <a:t>some</a:t>
            </a:r>
            <a:r>
              <a:rPr lang="en-GB" i="0" dirty="0">
                <a:solidFill>
                  <a:schemeClr val="tx1"/>
                </a:solidFill>
                <a:effectLst/>
              </a:rPr>
              <a:t> factors</a:t>
            </a:r>
            <a:r>
              <a:rPr lang="tr-TR" i="0" dirty="0">
                <a:solidFill>
                  <a:schemeClr val="tx1"/>
                </a:solidFill>
                <a:effectLst/>
              </a:rPr>
              <a:t>:</a:t>
            </a:r>
          </a:p>
          <a:p>
            <a:pPr marL="628650" lvl="1" indent="-285750" algn="l">
              <a:buFont typeface="Arial" panose="020B0604020202020204" pitchFamily="34" charset="0"/>
              <a:buChar char="•"/>
            </a:pPr>
            <a:r>
              <a:rPr lang="en-GB" i="0" dirty="0">
                <a:solidFill>
                  <a:schemeClr val="tx1"/>
                </a:solidFill>
                <a:effectLst/>
                <a:latin typeface="Arial MT"/>
              </a:rPr>
              <a:t>large number of hyperparameters, </a:t>
            </a:r>
            <a:endParaRPr lang="tr-TR" i="0" dirty="0">
              <a:solidFill>
                <a:schemeClr val="tx1"/>
              </a:solidFill>
              <a:effectLst/>
              <a:latin typeface="Arial MT"/>
            </a:endParaRPr>
          </a:p>
          <a:p>
            <a:pPr marL="628650" lvl="1" indent="-285750" algn="l">
              <a:buFont typeface="Arial" panose="020B0604020202020204" pitchFamily="34" charset="0"/>
              <a:buChar char="•"/>
            </a:pPr>
            <a:r>
              <a:rPr lang="en-GB" i="0" dirty="0">
                <a:solidFill>
                  <a:schemeClr val="tx1"/>
                </a:solidFill>
                <a:effectLst/>
                <a:latin typeface="Arial MT"/>
              </a:rPr>
              <a:t>complex models</a:t>
            </a:r>
            <a:endParaRPr lang="tr-TR" i="0" dirty="0">
              <a:solidFill>
                <a:schemeClr val="tx1"/>
              </a:solidFill>
              <a:effectLst/>
              <a:latin typeface="Arial MT"/>
            </a:endParaRPr>
          </a:p>
          <a:p>
            <a:pPr marL="628650" lvl="1" indent="-285750" algn="l">
              <a:buFont typeface="Arial" panose="020B0604020202020204" pitchFamily="34" charset="0"/>
              <a:buChar char="•"/>
            </a:pPr>
            <a:r>
              <a:rPr lang="en-GB" i="0" dirty="0">
                <a:solidFill>
                  <a:schemeClr val="tx1"/>
                </a:solidFill>
                <a:effectLst/>
                <a:latin typeface="Arial MT"/>
              </a:rPr>
              <a:t>time-consuming model evaluations </a:t>
            </a:r>
            <a:endParaRPr lang="tr-TR" i="0" dirty="0">
              <a:solidFill>
                <a:schemeClr val="tx1"/>
              </a:solidFill>
              <a:effectLst/>
              <a:latin typeface="Arial MT"/>
            </a:endParaRPr>
          </a:p>
          <a:p>
            <a:pPr marL="628650" lvl="1" indent="-285750" algn="l">
              <a:buFont typeface="Arial" panose="020B0604020202020204" pitchFamily="34" charset="0"/>
              <a:buChar char="•"/>
            </a:pPr>
            <a:r>
              <a:rPr lang="en-GB" i="0" dirty="0">
                <a:solidFill>
                  <a:schemeClr val="tx1"/>
                </a:solidFill>
                <a:effectLst/>
                <a:latin typeface="Arial MT"/>
              </a:rPr>
              <a:t>non-linear hyper-parameter interactions</a:t>
            </a:r>
            <a:r>
              <a:rPr lang="tr-TR" i="0" dirty="0">
                <a:solidFill>
                  <a:schemeClr val="tx1"/>
                </a:solidFill>
                <a:effectLst/>
                <a:latin typeface="Arial MT"/>
              </a:rPr>
              <a:t> </a:t>
            </a:r>
            <a:endParaRPr lang="en-GB" i="0" dirty="0">
              <a:solidFill>
                <a:schemeClr val="tx1"/>
              </a:solidFill>
              <a:effectLst/>
              <a:latin typeface="Arial MT"/>
            </a:endParaRPr>
          </a:p>
          <a:p>
            <a:pPr marL="285750" indent="-285750">
              <a:buFont typeface="Arial" panose="020B0604020202020204" pitchFamily="34" charset="0"/>
              <a:buChar char="•"/>
            </a:pPr>
            <a:endParaRPr lang="tr-TR" dirty="0"/>
          </a:p>
          <a:p>
            <a:pPr marL="285750" indent="-285750">
              <a:buFont typeface="Arial" panose="020B0604020202020204" pitchFamily="34" charset="0"/>
              <a:buChar char="•"/>
            </a:pPr>
            <a:r>
              <a:rPr lang="tr-TR" dirty="0" err="1"/>
              <a:t>These</a:t>
            </a:r>
            <a:r>
              <a:rPr lang="tr-TR" dirty="0"/>
              <a:t> </a:t>
            </a:r>
            <a:r>
              <a:rPr lang="tr-TR" dirty="0" err="1"/>
              <a:t>factors</a:t>
            </a:r>
            <a:r>
              <a:rPr lang="tr-TR" dirty="0"/>
              <a:t> </a:t>
            </a:r>
            <a:r>
              <a:rPr lang="tr-TR" dirty="0" err="1"/>
              <a:t>have</a:t>
            </a:r>
            <a:r>
              <a:rPr lang="tr-TR" dirty="0"/>
              <a:t> </a:t>
            </a:r>
            <a:r>
              <a:rPr lang="tr-TR" dirty="0" err="1"/>
              <a:t>inspired</a:t>
            </a:r>
            <a:r>
              <a:rPr lang="tr-TR" dirty="0"/>
              <a:t> </a:t>
            </a:r>
            <a:r>
              <a:rPr lang="tr-TR" dirty="0" err="1"/>
              <a:t>increased</a:t>
            </a:r>
            <a:r>
              <a:rPr lang="tr-TR" dirty="0"/>
              <a:t> </a:t>
            </a:r>
            <a:r>
              <a:rPr lang="tr-TR" dirty="0" err="1"/>
              <a:t>research</a:t>
            </a:r>
            <a:r>
              <a:rPr lang="tr-TR" dirty="0"/>
              <a:t> in </a:t>
            </a:r>
            <a:r>
              <a:rPr lang="tr-TR" dirty="0" err="1"/>
              <a:t>techniques</a:t>
            </a:r>
            <a:r>
              <a:rPr lang="tr-TR" dirty="0"/>
              <a:t> </a:t>
            </a:r>
            <a:r>
              <a:rPr lang="tr-TR" dirty="0" err="1"/>
              <a:t>for</a:t>
            </a:r>
            <a:r>
              <a:rPr lang="tr-TR" dirty="0"/>
              <a:t> </a:t>
            </a:r>
            <a:r>
              <a:rPr lang="tr-TR" dirty="0" err="1"/>
              <a:t>automatic</a:t>
            </a:r>
            <a:r>
              <a:rPr lang="tr-TR" dirty="0"/>
              <a:t> </a:t>
            </a:r>
            <a:r>
              <a:rPr lang="tr-TR" dirty="0" err="1"/>
              <a:t>optimization</a:t>
            </a:r>
            <a:r>
              <a:rPr lang="tr-TR" dirty="0"/>
              <a:t> of </a:t>
            </a:r>
            <a:r>
              <a:rPr lang="tr-TR" dirty="0" err="1"/>
              <a:t>hyper-parameters</a:t>
            </a:r>
            <a:r>
              <a:rPr lang="tr-TR" dirty="0"/>
              <a:t>; </a:t>
            </a:r>
            <a:r>
              <a:rPr lang="tr-TR" b="1" dirty="0" err="1">
                <a:solidFill>
                  <a:srgbClr val="FF0000"/>
                </a:solidFill>
              </a:rPr>
              <a:t>Hyperparameter</a:t>
            </a:r>
            <a:r>
              <a:rPr lang="tr-TR" b="1" dirty="0">
                <a:solidFill>
                  <a:srgbClr val="FF0000"/>
                </a:solidFill>
              </a:rPr>
              <a:t> </a:t>
            </a:r>
            <a:r>
              <a:rPr lang="tr-TR" b="1" dirty="0" err="1">
                <a:solidFill>
                  <a:srgbClr val="FF0000"/>
                </a:solidFill>
              </a:rPr>
              <a:t>Optimization</a:t>
            </a:r>
            <a:endParaRPr lang="tr-TR" b="1" dirty="0">
              <a:solidFill>
                <a:srgbClr val="FF0000"/>
              </a:solidFill>
            </a:endParaRPr>
          </a:p>
          <a:p>
            <a:endParaRPr lang="tr-TR" b="1" dirty="0">
              <a:solidFill>
                <a:srgbClr val="FF0000"/>
              </a:solidFill>
            </a:endParaRPr>
          </a:p>
        </p:txBody>
      </p:sp>
    </p:spTree>
    <p:extLst>
      <p:ext uri="{BB962C8B-B14F-4D97-AF65-F5344CB8AC3E}">
        <p14:creationId xmlns:p14="http://schemas.microsoft.com/office/powerpoint/2010/main" val="30429773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lt Başlık 2">
            <a:extLst>
              <a:ext uri="{FF2B5EF4-FFF2-40B4-BE49-F238E27FC236}">
                <a16:creationId xmlns:a16="http://schemas.microsoft.com/office/drawing/2014/main" id="{DFF46A11-FE79-E9D3-B27A-2884EFA199B2}"/>
              </a:ext>
            </a:extLst>
          </p:cNvPr>
          <p:cNvSpPr>
            <a:spLocks noGrp="1"/>
          </p:cNvSpPr>
          <p:nvPr>
            <p:ph type="subTitle" idx="1"/>
          </p:nvPr>
        </p:nvSpPr>
        <p:spPr>
          <a:xfrm>
            <a:off x="94635" y="1677800"/>
            <a:ext cx="8954729" cy="3877985"/>
          </a:xfrm>
        </p:spPr>
        <p:txBody>
          <a:bodyPr/>
          <a:lstStyle/>
          <a:p>
            <a:pPr algn="l"/>
            <a:r>
              <a:rPr lang="en-GB" dirty="0">
                <a:solidFill>
                  <a:schemeClr val="tx1"/>
                </a:solidFill>
              </a:rPr>
              <a:t>Every time a hyper-parameter value is tested</a:t>
            </a:r>
            <a:r>
              <a:rPr lang="tr-TR" dirty="0">
                <a:solidFill>
                  <a:schemeClr val="tx1"/>
                </a:solidFill>
              </a:rPr>
              <a:t>:</a:t>
            </a:r>
          </a:p>
          <a:p>
            <a:pPr algn="l"/>
            <a:endParaRPr lang="tr-TR" dirty="0">
              <a:solidFill>
                <a:schemeClr val="tx1"/>
              </a:solidFill>
            </a:endParaRPr>
          </a:p>
          <a:p>
            <a:pPr marL="342900" indent="-342900" algn="l">
              <a:buFont typeface="Arial" panose="020B0604020202020204" pitchFamily="34" charset="0"/>
              <a:buChar char="•"/>
            </a:pPr>
            <a:r>
              <a:rPr lang="en-GB" dirty="0">
                <a:solidFill>
                  <a:schemeClr val="tx1"/>
                </a:solidFill>
              </a:rPr>
              <a:t>the entire ML model needs to be retrained</a:t>
            </a:r>
            <a:endParaRPr lang="tr-TR" dirty="0">
              <a:solidFill>
                <a:schemeClr val="tx1"/>
              </a:solidFill>
            </a:endParaRPr>
          </a:p>
          <a:p>
            <a:pPr marL="342900" indent="-342900" algn="l">
              <a:buFont typeface="Arial" panose="020B0604020202020204" pitchFamily="34" charset="0"/>
              <a:buChar char="•"/>
            </a:pPr>
            <a:r>
              <a:rPr lang="en-GB" dirty="0">
                <a:solidFill>
                  <a:schemeClr val="tx1"/>
                </a:solidFill>
              </a:rPr>
              <a:t>the validation set needs to be processed to generate a score that reflects the model performance</a:t>
            </a:r>
            <a:endParaRPr lang="tr-TR" dirty="0">
              <a:solidFill>
                <a:schemeClr val="tx1"/>
              </a:solidFill>
            </a:endParaRPr>
          </a:p>
          <a:p>
            <a:pPr marL="342900" indent="-342900" algn="l">
              <a:buFont typeface="Arial" panose="020B0604020202020204" pitchFamily="34" charset="0"/>
              <a:buChar char="•"/>
            </a:pPr>
            <a:endParaRPr lang="tr-TR" dirty="0">
              <a:solidFill>
                <a:schemeClr val="tx1"/>
              </a:solidFill>
            </a:endParaRPr>
          </a:p>
          <a:p>
            <a:pPr algn="l"/>
            <a:r>
              <a:rPr lang="en-GB" dirty="0">
                <a:solidFill>
                  <a:schemeClr val="tx1"/>
                </a:solidFill>
              </a:rPr>
              <a:t>4 main components of HBO process:</a:t>
            </a:r>
            <a:endParaRPr lang="tr-TR" dirty="0">
              <a:solidFill>
                <a:schemeClr val="tx1"/>
              </a:solidFill>
            </a:endParaRPr>
          </a:p>
          <a:p>
            <a:pPr algn="l"/>
            <a:endParaRPr lang="en-GB" dirty="0">
              <a:solidFill>
                <a:schemeClr val="tx1"/>
              </a:solidFill>
            </a:endParaRPr>
          </a:p>
          <a:p>
            <a:pPr marL="342900" indent="-342900" algn="l">
              <a:buFont typeface="Arial" panose="020B0604020202020204" pitchFamily="34" charset="0"/>
              <a:buChar char="•"/>
            </a:pPr>
            <a:r>
              <a:rPr lang="en-GB" dirty="0">
                <a:solidFill>
                  <a:schemeClr val="tx1"/>
                </a:solidFill>
              </a:rPr>
              <a:t>An estimator with its objective function</a:t>
            </a:r>
          </a:p>
          <a:p>
            <a:pPr marL="342900" indent="-342900" algn="l">
              <a:buFont typeface="Arial" panose="020B0604020202020204" pitchFamily="34" charset="0"/>
              <a:buChar char="•"/>
            </a:pPr>
            <a:r>
              <a:rPr lang="en-GB" dirty="0">
                <a:solidFill>
                  <a:schemeClr val="tx1"/>
                </a:solidFill>
              </a:rPr>
              <a:t>A search space (configuration space)</a:t>
            </a:r>
          </a:p>
          <a:p>
            <a:pPr marL="342900" indent="-342900" algn="l">
              <a:buFont typeface="Arial" panose="020B0604020202020204" pitchFamily="34" charset="0"/>
              <a:buChar char="•"/>
            </a:pPr>
            <a:r>
              <a:rPr lang="en-GB" dirty="0">
                <a:solidFill>
                  <a:schemeClr val="tx1"/>
                </a:solidFill>
              </a:rPr>
              <a:t>A search or optimization</a:t>
            </a:r>
            <a:r>
              <a:rPr lang="tr-TR" dirty="0">
                <a:solidFill>
                  <a:schemeClr val="tx1"/>
                </a:solidFill>
              </a:rPr>
              <a:t> </a:t>
            </a:r>
            <a:r>
              <a:rPr lang="tr-TR" dirty="0" err="1">
                <a:solidFill>
                  <a:schemeClr val="tx1"/>
                </a:solidFill>
              </a:rPr>
              <a:t>method</a:t>
            </a:r>
            <a:endParaRPr lang="en-GB" dirty="0">
              <a:solidFill>
                <a:schemeClr val="tx1"/>
              </a:solidFill>
            </a:endParaRPr>
          </a:p>
          <a:p>
            <a:pPr marL="342900" indent="-342900" algn="l">
              <a:buFont typeface="Arial" panose="020B0604020202020204" pitchFamily="34" charset="0"/>
              <a:buChar char="•"/>
            </a:pPr>
            <a:r>
              <a:rPr lang="en-GB" dirty="0">
                <a:solidFill>
                  <a:schemeClr val="tx1"/>
                </a:solidFill>
              </a:rPr>
              <a:t>An evaluation function</a:t>
            </a:r>
            <a:endParaRPr lang="tr-TR" dirty="0">
              <a:solidFill>
                <a:schemeClr val="tx1"/>
              </a:solidFill>
            </a:endParaRPr>
          </a:p>
          <a:p>
            <a:pPr algn="l"/>
            <a:endParaRPr lang="tr-TR" dirty="0">
              <a:solidFill>
                <a:schemeClr val="tx1"/>
              </a:solidFill>
            </a:endParaRPr>
          </a:p>
          <a:p>
            <a:pPr algn="l"/>
            <a:endParaRPr lang="tr-TR" dirty="0">
              <a:solidFill>
                <a:schemeClr val="tx1"/>
              </a:solidFill>
            </a:endParaRPr>
          </a:p>
        </p:txBody>
      </p:sp>
      <p:sp>
        <p:nvSpPr>
          <p:cNvPr id="4" name="Veri Yer Tutucusu 3">
            <a:extLst>
              <a:ext uri="{FF2B5EF4-FFF2-40B4-BE49-F238E27FC236}">
                <a16:creationId xmlns:a16="http://schemas.microsoft.com/office/drawing/2014/main" id="{4608A89C-7C6A-F5BA-1D37-ECD5AE1CC38F}"/>
              </a:ext>
            </a:extLst>
          </p:cNvPr>
          <p:cNvSpPr>
            <a:spLocks noGrp="1"/>
          </p:cNvSpPr>
          <p:nvPr>
            <p:ph type="dt" sz="half" idx="10"/>
          </p:nvPr>
        </p:nvSpPr>
        <p:spPr/>
        <p:txBody>
          <a:bodyPr/>
          <a:lstStyle/>
          <a:p>
            <a:fld id="{7C84B45E-4ACC-4AC2-8643-E191D8E7A7BE}" type="datetimeyyyy">
              <a:rPr lang="en-DE" smtClean="0"/>
              <a:t>2024</a:t>
            </a:fld>
            <a:endParaRPr lang="en-DE"/>
          </a:p>
        </p:txBody>
      </p:sp>
      <p:sp>
        <p:nvSpPr>
          <p:cNvPr id="5" name="Alt Bilgi Yer Tutucusu 4">
            <a:extLst>
              <a:ext uri="{FF2B5EF4-FFF2-40B4-BE49-F238E27FC236}">
                <a16:creationId xmlns:a16="http://schemas.microsoft.com/office/drawing/2014/main" id="{658D89FD-AC36-449D-7AB6-E59DB2BA86F7}"/>
              </a:ext>
            </a:extLst>
          </p:cNvPr>
          <p:cNvSpPr>
            <a:spLocks noGrp="1"/>
          </p:cNvSpPr>
          <p:nvPr>
            <p:ph type="ftr" sz="quarter" idx="11"/>
          </p:nvPr>
        </p:nvSpPr>
        <p:spPr/>
        <p:txBody>
          <a:bodyPr/>
          <a:lstStyle/>
          <a:p>
            <a:r>
              <a:rPr lang="tr-TR"/>
              <a:t>Universität Passau - Ali Haydar Özdağ</a:t>
            </a:r>
            <a:endParaRPr lang="en-DE"/>
          </a:p>
        </p:txBody>
      </p:sp>
      <p:sp>
        <p:nvSpPr>
          <p:cNvPr id="6" name="Slayt Numarası Yer Tutucusu 5">
            <a:extLst>
              <a:ext uri="{FF2B5EF4-FFF2-40B4-BE49-F238E27FC236}">
                <a16:creationId xmlns:a16="http://schemas.microsoft.com/office/drawing/2014/main" id="{41527581-43B7-6C7C-E5CA-B881BA6F95E0}"/>
              </a:ext>
            </a:extLst>
          </p:cNvPr>
          <p:cNvSpPr>
            <a:spLocks noGrp="1"/>
          </p:cNvSpPr>
          <p:nvPr>
            <p:ph type="sldNum" sz="quarter" idx="12"/>
          </p:nvPr>
        </p:nvSpPr>
        <p:spPr/>
        <p:txBody>
          <a:bodyPr/>
          <a:lstStyle/>
          <a:p>
            <a:fld id="{FB45117F-EB08-409A-B471-9C70766EC929}" type="slidenum">
              <a:rPr lang="en-DE" smtClean="0"/>
              <a:t>8</a:t>
            </a:fld>
            <a:endParaRPr lang="en-DE"/>
          </a:p>
        </p:txBody>
      </p:sp>
      <p:sp>
        <p:nvSpPr>
          <p:cNvPr id="9" name="Başlık 1">
            <a:extLst>
              <a:ext uri="{FF2B5EF4-FFF2-40B4-BE49-F238E27FC236}">
                <a16:creationId xmlns:a16="http://schemas.microsoft.com/office/drawing/2014/main" id="{191EC11F-C659-4106-F063-52869A8A40EF}"/>
              </a:ext>
            </a:extLst>
          </p:cNvPr>
          <p:cNvSpPr>
            <a:spLocks noGrp="1"/>
          </p:cNvSpPr>
          <p:nvPr>
            <p:ph type="ctrTitle"/>
          </p:nvPr>
        </p:nvSpPr>
        <p:spPr>
          <a:xfrm>
            <a:off x="189271" y="342873"/>
            <a:ext cx="6581669" cy="276999"/>
          </a:xfrm>
        </p:spPr>
        <p:txBody>
          <a:bodyPr/>
          <a:lstStyle/>
          <a:p>
            <a:pPr algn="l"/>
            <a:r>
              <a:rPr lang="tr-TR" sz="1800" dirty="0" err="1"/>
              <a:t>The</a:t>
            </a:r>
            <a:r>
              <a:rPr lang="tr-TR" sz="1800" dirty="0"/>
              <a:t> </a:t>
            </a:r>
            <a:r>
              <a:rPr lang="tr-TR" sz="1800" dirty="0" err="1"/>
              <a:t>hyperparameter</a:t>
            </a:r>
            <a:r>
              <a:rPr lang="tr-TR" sz="1800" dirty="0"/>
              <a:t> </a:t>
            </a:r>
            <a:r>
              <a:rPr lang="tr-TR" sz="1800" dirty="0" err="1"/>
              <a:t>optimization</a:t>
            </a:r>
            <a:r>
              <a:rPr lang="tr-TR" sz="1800" dirty="0"/>
              <a:t> </a:t>
            </a:r>
            <a:r>
              <a:rPr lang="tr-TR" sz="1800" dirty="0" err="1"/>
              <a:t>process</a:t>
            </a:r>
            <a:endParaRPr lang="tr-TR" sz="1800" dirty="0"/>
          </a:p>
        </p:txBody>
      </p:sp>
    </p:spTree>
    <p:extLst>
      <p:ext uri="{BB962C8B-B14F-4D97-AF65-F5344CB8AC3E}">
        <p14:creationId xmlns:p14="http://schemas.microsoft.com/office/powerpoint/2010/main" val="17605039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CDF705BE-392C-1C4D-89EC-DEB4FA20D2AE}"/>
              </a:ext>
            </a:extLst>
          </p:cNvPr>
          <p:cNvSpPr>
            <a:spLocks noGrp="1"/>
          </p:cNvSpPr>
          <p:nvPr>
            <p:ph type="title"/>
          </p:nvPr>
        </p:nvSpPr>
        <p:spPr>
          <a:xfrm>
            <a:off x="204066" y="226665"/>
            <a:ext cx="5880100" cy="430887"/>
          </a:xfrm>
        </p:spPr>
        <p:txBody>
          <a:bodyPr/>
          <a:lstStyle/>
          <a:p>
            <a:r>
              <a:rPr lang="tr-TR" sz="2800" dirty="0" err="1"/>
              <a:t>Agenda</a:t>
            </a:r>
            <a:endParaRPr lang="tr-TR" sz="2800" i="0" dirty="0">
              <a:solidFill>
                <a:srgbClr val="A1A1A1"/>
              </a:solidFill>
            </a:endParaRPr>
          </a:p>
        </p:txBody>
      </p:sp>
      <p:sp>
        <p:nvSpPr>
          <p:cNvPr id="4" name="Alt Bilgi Yer Tutucusu 3">
            <a:extLst>
              <a:ext uri="{FF2B5EF4-FFF2-40B4-BE49-F238E27FC236}">
                <a16:creationId xmlns:a16="http://schemas.microsoft.com/office/drawing/2014/main" id="{77AAA153-A26C-D1BE-6CD1-324E57729CE3}"/>
              </a:ext>
            </a:extLst>
          </p:cNvPr>
          <p:cNvSpPr>
            <a:spLocks noGrp="1"/>
          </p:cNvSpPr>
          <p:nvPr>
            <p:ph type="ftr" sz="quarter" idx="5"/>
          </p:nvPr>
        </p:nvSpPr>
        <p:spPr/>
        <p:txBody>
          <a:bodyPr/>
          <a:lstStyle/>
          <a:p>
            <a:r>
              <a:rPr lang="tr-TR"/>
              <a:t>Universität Passau - Ali Haydar Özdağ</a:t>
            </a:r>
            <a:endParaRPr lang="en-DE"/>
          </a:p>
        </p:txBody>
      </p:sp>
      <p:sp>
        <p:nvSpPr>
          <p:cNvPr id="5" name="Veri Yer Tutucusu 4">
            <a:extLst>
              <a:ext uri="{FF2B5EF4-FFF2-40B4-BE49-F238E27FC236}">
                <a16:creationId xmlns:a16="http://schemas.microsoft.com/office/drawing/2014/main" id="{7C019FE5-A34B-8163-6DD3-F8B4D9666235}"/>
              </a:ext>
            </a:extLst>
          </p:cNvPr>
          <p:cNvSpPr>
            <a:spLocks noGrp="1"/>
          </p:cNvSpPr>
          <p:nvPr>
            <p:ph type="dt" sz="half" idx="6"/>
          </p:nvPr>
        </p:nvSpPr>
        <p:spPr/>
        <p:txBody>
          <a:bodyPr/>
          <a:lstStyle/>
          <a:p>
            <a:fld id="{D904BD96-4B7C-47A6-B04A-720B9930CF5E}" type="datetimeyyyy">
              <a:rPr lang="en-DE" smtClean="0"/>
              <a:t>2024</a:t>
            </a:fld>
            <a:endParaRPr lang="en-DE"/>
          </a:p>
        </p:txBody>
      </p:sp>
      <p:sp>
        <p:nvSpPr>
          <p:cNvPr id="6" name="Slayt Numarası Yer Tutucusu 5">
            <a:extLst>
              <a:ext uri="{FF2B5EF4-FFF2-40B4-BE49-F238E27FC236}">
                <a16:creationId xmlns:a16="http://schemas.microsoft.com/office/drawing/2014/main" id="{2FB145C9-8915-B931-3D10-720F3449CC9F}"/>
              </a:ext>
            </a:extLst>
          </p:cNvPr>
          <p:cNvSpPr>
            <a:spLocks noGrp="1"/>
          </p:cNvSpPr>
          <p:nvPr>
            <p:ph type="sldNum" sz="quarter" idx="7"/>
          </p:nvPr>
        </p:nvSpPr>
        <p:spPr/>
        <p:txBody>
          <a:bodyPr/>
          <a:lstStyle/>
          <a:p>
            <a:fld id="{FB45117F-EB08-409A-B471-9C70766EC929}" type="slidenum">
              <a:rPr lang="en-DE" smtClean="0"/>
              <a:t>9</a:t>
            </a:fld>
            <a:endParaRPr lang="en-DE"/>
          </a:p>
        </p:txBody>
      </p:sp>
      <p:sp>
        <p:nvSpPr>
          <p:cNvPr id="8" name="Rectangle 12">
            <a:extLst>
              <a:ext uri="{FF2B5EF4-FFF2-40B4-BE49-F238E27FC236}">
                <a16:creationId xmlns:a16="http://schemas.microsoft.com/office/drawing/2014/main" id="{1352EBAB-DC08-3828-821C-89E07E5338DF}"/>
              </a:ext>
            </a:extLst>
          </p:cNvPr>
          <p:cNvSpPr/>
          <p:nvPr/>
        </p:nvSpPr>
        <p:spPr bwMode="auto">
          <a:xfrm>
            <a:off x="2792361" y="1102546"/>
            <a:ext cx="5730736" cy="4983621"/>
          </a:xfrm>
          <a:prstGeom prst="rect">
            <a:avLst/>
          </a:prstGeom>
          <a:solidFill>
            <a:srgbClr val="DDDDDD"/>
          </a:solidFill>
          <a:ln w="19050" cap="flat" cmpd="sng" algn="ctr">
            <a:solidFill>
              <a:srgbClr val="FF7F00"/>
            </a:solidFill>
            <a:prstDash val="solid"/>
            <a:round/>
            <a:headEnd type="none" w="med" len="med"/>
            <a:tailEnd type="none" w="med" len="med"/>
          </a:ln>
          <a:effectLst/>
        </p:spPr>
        <p:txBody>
          <a:bodyPr vert="horz" wrap="square" lIns="90000" tIns="46800" rIns="90000" bIns="46800" numCol="1" rtlCol="0" anchor="ctr" anchorCtr="0" compatLnSpc="1">
            <a:prstTxWarp prst="textNoShape">
              <a:avLst/>
            </a:prstTxWarp>
          </a:bodyPr>
          <a:lstStyle/>
          <a:p>
            <a:pPr marL="0" marR="0" indent="0" algn="ctr" defTabSz="914400" rtl="0" eaLnBrk="0" fontAlgn="base" latinLnBrk="0" hangingPunct="0">
              <a:lnSpc>
                <a:spcPct val="100000"/>
              </a:lnSpc>
              <a:spcBef>
                <a:spcPct val="20000"/>
              </a:spcBef>
              <a:spcAft>
                <a:spcPct val="0"/>
              </a:spcAft>
              <a:buClrTx/>
              <a:buSzTx/>
              <a:buFontTx/>
              <a:buNone/>
              <a:tabLst/>
            </a:pPr>
            <a:endParaRPr kumimoji="0" lang="en-DE" sz="1800" b="0" i="0" u="none" strike="noStrike" cap="none" normalizeH="0" baseline="0">
              <a:ln>
                <a:noFill/>
              </a:ln>
              <a:solidFill>
                <a:srgbClr val="000066"/>
              </a:solidFill>
              <a:effectLst/>
              <a:latin typeface="Arial" charset="0"/>
            </a:endParaRPr>
          </a:p>
        </p:txBody>
      </p:sp>
      <p:pic>
        <p:nvPicPr>
          <p:cNvPr id="10" name="Resim 9">
            <a:extLst>
              <a:ext uri="{FF2B5EF4-FFF2-40B4-BE49-F238E27FC236}">
                <a16:creationId xmlns:a16="http://schemas.microsoft.com/office/drawing/2014/main" id="{CD27C999-64DA-9778-E1A6-AA55A141CD9D}"/>
              </a:ext>
            </a:extLst>
          </p:cNvPr>
          <p:cNvPicPr>
            <a:picLocks noChangeAspect="1"/>
          </p:cNvPicPr>
          <p:nvPr/>
        </p:nvPicPr>
        <p:blipFill>
          <a:blip r:embed="rId3"/>
          <a:stretch>
            <a:fillRect/>
          </a:stretch>
        </p:blipFill>
        <p:spPr>
          <a:xfrm>
            <a:off x="204066" y="1087925"/>
            <a:ext cx="2588295" cy="4998242"/>
          </a:xfrm>
          <a:prstGeom prst="rect">
            <a:avLst/>
          </a:prstGeom>
        </p:spPr>
      </p:pic>
      <p:sp>
        <p:nvSpPr>
          <p:cNvPr id="3" name="Alt Başlık 2">
            <a:extLst>
              <a:ext uri="{FF2B5EF4-FFF2-40B4-BE49-F238E27FC236}">
                <a16:creationId xmlns:a16="http://schemas.microsoft.com/office/drawing/2014/main" id="{0830E3DB-4269-91D2-D556-2D171A79F7A5}"/>
              </a:ext>
            </a:extLst>
          </p:cNvPr>
          <p:cNvSpPr txBox="1">
            <a:spLocks/>
          </p:cNvSpPr>
          <p:nvPr/>
        </p:nvSpPr>
        <p:spPr>
          <a:xfrm>
            <a:off x="2976143" y="2117028"/>
            <a:ext cx="5487960" cy="2954655"/>
          </a:xfrm>
          <a:prstGeom prst="rect">
            <a:avLst/>
          </a:prstGeom>
        </p:spPr>
        <p:txBody>
          <a:bodyPr wrap="square" lIns="0" tIns="0" rIns="0" bIns="0">
            <a:spAutoFit/>
          </a:bodyPr>
          <a:lstStyle>
            <a:lvl1pPr marL="0" eaLnBrk="1" hangingPunct="1">
              <a:defRPr sz="1500" b="0" i="0">
                <a:solidFill>
                  <a:srgbClr val="4D4D4D"/>
                </a:solidFill>
                <a:latin typeface="Arial MT"/>
                <a:ea typeface="+mn-ea"/>
                <a:cs typeface="Arial MT"/>
              </a:defRPr>
            </a:lvl1pPr>
            <a:lvl2pPr marL="342900" eaLnBrk="1" hangingPunct="1">
              <a:defRPr>
                <a:latin typeface="+mn-lt"/>
                <a:ea typeface="+mn-ea"/>
                <a:cs typeface="+mn-cs"/>
              </a:defRPr>
            </a:lvl2pPr>
            <a:lvl3pPr marL="685800" eaLnBrk="1" hangingPunct="1">
              <a:defRPr>
                <a:latin typeface="+mn-lt"/>
                <a:ea typeface="+mn-ea"/>
                <a:cs typeface="+mn-cs"/>
              </a:defRPr>
            </a:lvl3pPr>
            <a:lvl4pPr marL="1028700" eaLnBrk="1" hangingPunct="1">
              <a:defRPr>
                <a:latin typeface="+mn-lt"/>
                <a:ea typeface="+mn-ea"/>
                <a:cs typeface="+mn-cs"/>
              </a:defRPr>
            </a:lvl4pPr>
            <a:lvl5pPr marL="1371600" eaLnBrk="1" hangingPunct="1">
              <a:defRPr>
                <a:latin typeface="+mn-lt"/>
                <a:ea typeface="+mn-ea"/>
                <a:cs typeface="+mn-cs"/>
              </a:defRPr>
            </a:lvl5pPr>
            <a:lvl6pPr marL="1714500" eaLnBrk="1" hangingPunct="1">
              <a:defRPr>
                <a:latin typeface="+mn-lt"/>
                <a:ea typeface="+mn-ea"/>
                <a:cs typeface="+mn-cs"/>
              </a:defRPr>
            </a:lvl6pPr>
            <a:lvl7pPr marL="2057400" eaLnBrk="1" hangingPunct="1">
              <a:defRPr>
                <a:latin typeface="+mn-lt"/>
                <a:ea typeface="+mn-ea"/>
                <a:cs typeface="+mn-cs"/>
              </a:defRPr>
            </a:lvl7pPr>
            <a:lvl8pPr marL="2400300" eaLnBrk="1" hangingPunct="1">
              <a:defRPr>
                <a:latin typeface="+mn-lt"/>
                <a:ea typeface="+mn-ea"/>
                <a:cs typeface="+mn-cs"/>
              </a:defRPr>
            </a:lvl8pPr>
            <a:lvl9pPr marL="2743200" eaLnBrk="1" hangingPunct="1">
              <a:defRPr>
                <a:latin typeface="+mn-lt"/>
                <a:ea typeface="+mn-ea"/>
                <a:cs typeface="+mn-cs"/>
              </a:defRPr>
            </a:lvl9pPr>
          </a:lstStyle>
          <a:p>
            <a:pPr marL="285750" indent="-285750" algn="l">
              <a:buFont typeface="Arial" panose="020B0604020202020204" pitchFamily="34" charset="0"/>
              <a:buChar char="•"/>
            </a:pPr>
            <a:r>
              <a:rPr lang="en-GB" sz="2400" dirty="0"/>
              <a:t>Introduction</a:t>
            </a:r>
            <a:endParaRPr lang="tr-TR" sz="2400" dirty="0"/>
          </a:p>
          <a:p>
            <a:pPr marL="285750" indent="-285750" algn="l">
              <a:buFont typeface="Arial" panose="020B0604020202020204" pitchFamily="34" charset="0"/>
              <a:buChar char="•"/>
            </a:pPr>
            <a:endParaRPr lang="tr-TR" sz="2400" b="1" dirty="0"/>
          </a:p>
          <a:p>
            <a:pPr marL="285750" indent="-285750" algn="l">
              <a:buFont typeface="Arial" panose="020B0604020202020204" pitchFamily="34" charset="0"/>
              <a:buChar char="•"/>
            </a:pPr>
            <a:r>
              <a:rPr lang="en-GB" sz="2400" b="1" dirty="0"/>
              <a:t>Motivation</a:t>
            </a:r>
            <a:endParaRPr lang="tr-TR" sz="2400" b="1" dirty="0"/>
          </a:p>
          <a:p>
            <a:pPr algn="l"/>
            <a:endParaRPr lang="tr-TR" sz="2400" dirty="0"/>
          </a:p>
          <a:p>
            <a:pPr marL="285750" indent="-285750" algn="l">
              <a:buFont typeface="Arial" panose="020B0604020202020204" pitchFamily="34" charset="0"/>
              <a:buChar char="•"/>
            </a:pPr>
            <a:r>
              <a:rPr lang="tr-TR" sz="2400" dirty="0" err="1"/>
              <a:t>Hyperparameter</a:t>
            </a:r>
            <a:r>
              <a:rPr lang="tr-TR" sz="2400" dirty="0"/>
              <a:t> </a:t>
            </a:r>
            <a:r>
              <a:rPr lang="tr-TR" sz="2400" dirty="0" err="1"/>
              <a:t>Optimization</a:t>
            </a:r>
            <a:r>
              <a:rPr lang="tr-TR" sz="2400" dirty="0"/>
              <a:t> </a:t>
            </a:r>
            <a:r>
              <a:rPr lang="tr-TR" sz="2400" dirty="0" err="1"/>
              <a:t>Techniques</a:t>
            </a:r>
            <a:endParaRPr lang="tr-TR" sz="2400" dirty="0"/>
          </a:p>
          <a:p>
            <a:pPr algn="l"/>
            <a:endParaRPr lang="tr-TR" sz="2400" dirty="0"/>
          </a:p>
          <a:p>
            <a:pPr marL="285750" indent="-285750" algn="l">
              <a:buFont typeface="Arial" panose="020B0604020202020204" pitchFamily="34" charset="0"/>
              <a:buChar char="•"/>
            </a:pPr>
            <a:r>
              <a:rPr lang="tr-TR" sz="2400" dirty="0" err="1"/>
              <a:t>References</a:t>
            </a:r>
            <a:endParaRPr lang="tr-TR" sz="2400" dirty="0"/>
          </a:p>
        </p:txBody>
      </p:sp>
    </p:spTree>
    <p:extLst>
      <p:ext uri="{BB962C8B-B14F-4D97-AF65-F5344CB8AC3E}">
        <p14:creationId xmlns:p14="http://schemas.microsoft.com/office/powerpoint/2010/main" val="385434689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resentations_in_Seminar.pptx" id="{66BB0F88-C2B1-4E40-980A-9B38C35B3AAB}" vid="{99505A92-8A22-4F40-8BF2-18C1E457A68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eması">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Hyperparameter-tuning</Template>
  <TotalTime>7031</TotalTime>
  <Words>3168</Words>
  <Application>Microsoft Office PowerPoint</Application>
  <PresentationFormat>Ekran Gösterisi (4:3)</PresentationFormat>
  <Paragraphs>602</Paragraphs>
  <Slides>44</Slides>
  <Notes>41</Notes>
  <HiddenSlides>0</HiddenSlides>
  <MMClips>0</MMClips>
  <ScaleCrop>false</ScaleCrop>
  <HeadingPairs>
    <vt:vector size="6" baseType="variant">
      <vt:variant>
        <vt:lpstr>Kullanılan Yazı Tipleri</vt:lpstr>
      </vt:variant>
      <vt:variant>
        <vt:i4>10</vt:i4>
      </vt:variant>
      <vt:variant>
        <vt:lpstr>Tema</vt:lpstr>
      </vt:variant>
      <vt:variant>
        <vt:i4>1</vt:i4>
      </vt:variant>
      <vt:variant>
        <vt:lpstr>Slayt Başlıkları</vt:lpstr>
      </vt:variant>
      <vt:variant>
        <vt:i4>44</vt:i4>
      </vt:variant>
    </vt:vector>
  </HeadingPairs>
  <TitlesOfParts>
    <vt:vector size="55" baseType="lpstr">
      <vt:lpstr>Arial</vt:lpstr>
      <vt:lpstr>Arial</vt:lpstr>
      <vt:lpstr>Arial MT</vt:lpstr>
      <vt:lpstr>Calibri</vt:lpstr>
      <vt:lpstr>Calibri Light</vt:lpstr>
      <vt:lpstr>Courier New</vt:lpstr>
      <vt:lpstr>Google Sans</vt:lpstr>
      <vt:lpstr>Segoe UI</vt:lpstr>
      <vt:lpstr>Söhne</vt:lpstr>
      <vt:lpstr>Wingdings</vt:lpstr>
      <vt:lpstr>Office Theme</vt:lpstr>
      <vt:lpstr>PowerPoint Sunusu</vt:lpstr>
      <vt:lpstr>Source</vt:lpstr>
      <vt:lpstr>Agenda</vt:lpstr>
      <vt:lpstr>Parameter Types in Machine Learning</vt:lpstr>
      <vt:lpstr>Hyperparameter Types</vt:lpstr>
      <vt:lpstr>Hyperparameter Tuning</vt:lpstr>
      <vt:lpstr>Hyperparameter Tuning - Hyperparameter Optimization</vt:lpstr>
      <vt:lpstr>The hyperparameter optimization process</vt:lpstr>
      <vt:lpstr>Agenda</vt:lpstr>
      <vt:lpstr>Motivation</vt:lpstr>
      <vt:lpstr>Agenda</vt:lpstr>
      <vt:lpstr>Hyperparameter Optimization Techniques</vt:lpstr>
      <vt:lpstr>Babysitting</vt:lpstr>
      <vt:lpstr>Babysitting</vt:lpstr>
      <vt:lpstr>Grid Search</vt:lpstr>
      <vt:lpstr>Grid Search</vt:lpstr>
      <vt:lpstr>Random Search</vt:lpstr>
      <vt:lpstr>Randomiz Search</vt:lpstr>
      <vt:lpstr>An Experiment: Grid Search Vs Random Search</vt:lpstr>
      <vt:lpstr>Grid Search Vs Randomized Search</vt:lpstr>
      <vt:lpstr>Grid Search Vs Randomized Search</vt:lpstr>
      <vt:lpstr>Grid Search Vs Randomized Search</vt:lpstr>
      <vt:lpstr>Bayesian Optimization</vt:lpstr>
      <vt:lpstr>PowerPoint Sunusu</vt:lpstr>
      <vt:lpstr>Bayesian Optimization</vt:lpstr>
      <vt:lpstr>Bayesian Optimization</vt:lpstr>
      <vt:lpstr>Surrogate Model Type 1: BO-Gaussian Process</vt:lpstr>
      <vt:lpstr>Type 1: BO-Gaussian Process</vt:lpstr>
      <vt:lpstr>Bayesian Optimization</vt:lpstr>
      <vt:lpstr>Successive Halving</vt:lpstr>
      <vt:lpstr>Successive Halving</vt:lpstr>
      <vt:lpstr>Successive Halving</vt:lpstr>
      <vt:lpstr>Successive Halving</vt:lpstr>
      <vt:lpstr>Successive Halving</vt:lpstr>
      <vt:lpstr>Hyperband</vt:lpstr>
      <vt:lpstr>Hyperband variants</vt:lpstr>
      <vt:lpstr>Metaheuristic Algorithms</vt:lpstr>
      <vt:lpstr>Genetic Algorithm</vt:lpstr>
      <vt:lpstr>Genetic Algorithm</vt:lpstr>
      <vt:lpstr>Genetic Algorithm</vt:lpstr>
      <vt:lpstr>Experiment :  GA vs PSO vs Randomized Algorithm</vt:lpstr>
      <vt:lpstr>Experiment :  GA vs PSO vs Randomized Algorithm</vt:lpstr>
      <vt:lpstr>Agenda</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Hyperparameter Tuning in Machine Learning</dc:title>
  <dc:creator>Özdag, Ali Haydar</dc:creator>
  <cp:lastModifiedBy>Özdag, Ali Haydar</cp:lastModifiedBy>
  <cp:revision>400</cp:revision>
  <dcterms:created xsi:type="dcterms:W3CDTF">2023-11-21T15:28:03Z</dcterms:created>
  <dcterms:modified xsi:type="dcterms:W3CDTF">2024-01-09T16:02:52Z</dcterms:modified>
</cp:coreProperties>
</file>